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6" r:id="rId1"/>
    <p:sldMasterId id="2147483691" r:id="rId2"/>
  </p:sldMasterIdLst>
  <p:notesMasterIdLst>
    <p:notesMasterId r:id="rId80"/>
  </p:notesMasterIdLst>
  <p:handoutMasterIdLst>
    <p:handoutMasterId r:id="rId81"/>
  </p:handoutMasterIdLst>
  <p:sldIdLst>
    <p:sldId id="1186" r:id="rId3"/>
    <p:sldId id="1199" r:id="rId4"/>
    <p:sldId id="1192" r:id="rId5"/>
    <p:sldId id="1197" r:id="rId6"/>
    <p:sldId id="1222" r:id="rId7"/>
    <p:sldId id="1225" r:id="rId8"/>
    <p:sldId id="1227" r:id="rId9"/>
    <p:sldId id="1228" r:id="rId10"/>
    <p:sldId id="1229" r:id="rId11"/>
    <p:sldId id="1230" r:id="rId12"/>
    <p:sldId id="1231" r:id="rId13"/>
    <p:sldId id="1237" r:id="rId14"/>
    <p:sldId id="1233" r:id="rId15"/>
    <p:sldId id="1234" r:id="rId16"/>
    <p:sldId id="1259" r:id="rId17"/>
    <p:sldId id="1260" r:id="rId18"/>
    <p:sldId id="1244" r:id="rId19"/>
    <p:sldId id="1243" r:id="rId20"/>
    <p:sldId id="1245" r:id="rId21"/>
    <p:sldId id="1246" r:id="rId22"/>
    <p:sldId id="1247" r:id="rId23"/>
    <p:sldId id="1248" r:id="rId24"/>
    <p:sldId id="1250" r:id="rId25"/>
    <p:sldId id="1251" r:id="rId26"/>
    <p:sldId id="1253" r:id="rId27"/>
    <p:sldId id="1254" r:id="rId28"/>
    <p:sldId id="1255" r:id="rId29"/>
    <p:sldId id="1256" r:id="rId30"/>
    <p:sldId id="1252" r:id="rId31"/>
    <p:sldId id="1257" r:id="rId32"/>
    <p:sldId id="1258" r:id="rId33"/>
    <p:sldId id="1262" r:id="rId34"/>
    <p:sldId id="1263" r:id="rId35"/>
    <p:sldId id="1264" r:id="rId36"/>
    <p:sldId id="1265" r:id="rId37"/>
    <p:sldId id="1266" r:id="rId38"/>
    <p:sldId id="1267" r:id="rId39"/>
    <p:sldId id="1268" r:id="rId40"/>
    <p:sldId id="1269" r:id="rId41"/>
    <p:sldId id="1270" r:id="rId42"/>
    <p:sldId id="1274" r:id="rId43"/>
    <p:sldId id="1275" r:id="rId44"/>
    <p:sldId id="1271" r:id="rId45"/>
    <p:sldId id="1272" r:id="rId46"/>
    <p:sldId id="1276" r:id="rId47"/>
    <p:sldId id="1277" r:id="rId48"/>
    <p:sldId id="1279" r:id="rId49"/>
    <p:sldId id="1278" r:id="rId50"/>
    <p:sldId id="1287" r:id="rId51"/>
    <p:sldId id="1280" r:id="rId52"/>
    <p:sldId id="1281" r:id="rId53"/>
    <p:sldId id="1282" r:id="rId54"/>
    <p:sldId id="1283" r:id="rId55"/>
    <p:sldId id="1284" r:id="rId56"/>
    <p:sldId id="1285" r:id="rId57"/>
    <p:sldId id="1286" r:id="rId58"/>
    <p:sldId id="1288" r:id="rId59"/>
    <p:sldId id="1289" r:id="rId60"/>
    <p:sldId id="1306" r:id="rId61"/>
    <p:sldId id="1305" r:id="rId62"/>
    <p:sldId id="1307" r:id="rId63"/>
    <p:sldId id="1303" r:id="rId64"/>
    <p:sldId id="1291" r:id="rId65"/>
    <p:sldId id="1292" r:id="rId66"/>
    <p:sldId id="1293" r:id="rId67"/>
    <p:sldId id="1294" r:id="rId68"/>
    <p:sldId id="1304" r:id="rId69"/>
    <p:sldId id="1295" r:id="rId70"/>
    <p:sldId id="1296" r:id="rId71"/>
    <p:sldId id="1297" r:id="rId72"/>
    <p:sldId id="1298" r:id="rId73"/>
    <p:sldId id="1299" r:id="rId74"/>
    <p:sldId id="1290" r:id="rId75"/>
    <p:sldId id="1300" r:id="rId76"/>
    <p:sldId id="1301" r:id="rId77"/>
    <p:sldId id="1302" r:id="rId78"/>
    <p:sldId id="1172" r:id="rId79"/>
  </p:sldIdLst>
  <p:sldSz cx="12192000" cy="6858000"/>
  <p:notesSz cx="6858000" cy="9144000"/>
  <p:embeddedFontLst>
    <p:embeddedFont>
      <p:font typeface="MTS Text" panose="020B0306020102020303" pitchFamily="34" charset="0"/>
      <p:regular r:id="rId82"/>
      <p:bold r:id="rId83"/>
    </p:embeddedFont>
    <p:embeddedFont>
      <p:font typeface="MTS Text Medium" panose="020B0306020102020303" pitchFamily="34" charset="0"/>
      <p:regular r:id="rId84"/>
    </p:embeddedFont>
    <p:embeddedFont>
      <p:font typeface="MTS Wide" panose="020B0306020102020303" pitchFamily="34" charset="0"/>
      <p:regular r:id="rId85"/>
      <p:bold r:id="rId86"/>
    </p:embeddedFont>
    <p:embeddedFont>
      <p:font typeface="MTS Wide Medium" panose="020B0306020102020303" pitchFamily="34" charset="0"/>
      <p:regular r:id="rId87"/>
    </p:embeddedFont>
  </p:embeddedFontLst>
  <p:defaultTextStyle>
    <a:defPPr>
      <a:defRPr lang="ru-RU"/>
    </a:defPPr>
    <a:lvl1pPr marL="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1pPr>
    <a:lvl2pPr marL="483660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2pPr>
    <a:lvl3pPr marL="9673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3pPr>
    <a:lvl4pPr marL="145097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4pPr>
    <a:lvl5pPr marL="193463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5pPr>
    <a:lvl6pPr marL="241829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9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AD0D424-CB9D-D444-B637-95407EE2D357}">
          <p14:sldIdLst>
            <p14:sldId id="1186"/>
            <p14:sldId id="1199"/>
            <p14:sldId id="1192"/>
            <p14:sldId id="1197"/>
            <p14:sldId id="1222"/>
            <p14:sldId id="1225"/>
            <p14:sldId id="1227"/>
            <p14:sldId id="1228"/>
            <p14:sldId id="1229"/>
            <p14:sldId id="1230"/>
            <p14:sldId id="1231"/>
            <p14:sldId id="1237"/>
            <p14:sldId id="1233"/>
            <p14:sldId id="1234"/>
            <p14:sldId id="1259"/>
            <p14:sldId id="1260"/>
            <p14:sldId id="1244"/>
            <p14:sldId id="1243"/>
            <p14:sldId id="1245"/>
            <p14:sldId id="1246"/>
            <p14:sldId id="1247"/>
            <p14:sldId id="1248"/>
            <p14:sldId id="1250"/>
            <p14:sldId id="1251"/>
            <p14:sldId id="1253"/>
            <p14:sldId id="1254"/>
            <p14:sldId id="1255"/>
            <p14:sldId id="1256"/>
            <p14:sldId id="1252"/>
            <p14:sldId id="1257"/>
            <p14:sldId id="1258"/>
            <p14:sldId id="1262"/>
            <p14:sldId id="1263"/>
            <p14:sldId id="1264"/>
            <p14:sldId id="1265"/>
            <p14:sldId id="1266"/>
            <p14:sldId id="1267"/>
            <p14:sldId id="1268"/>
            <p14:sldId id="1269"/>
            <p14:sldId id="1270"/>
            <p14:sldId id="1274"/>
            <p14:sldId id="1275"/>
            <p14:sldId id="1271"/>
            <p14:sldId id="1272"/>
            <p14:sldId id="1276"/>
            <p14:sldId id="1277"/>
            <p14:sldId id="1279"/>
            <p14:sldId id="1278"/>
            <p14:sldId id="1287"/>
            <p14:sldId id="1280"/>
            <p14:sldId id="1281"/>
            <p14:sldId id="1282"/>
            <p14:sldId id="1283"/>
            <p14:sldId id="1284"/>
            <p14:sldId id="1285"/>
            <p14:sldId id="1286"/>
            <p14:sldId id="1288"/>
            <p14:sldId id="1289"/>
            <p14:sldId id="1306"/>
            <p14:sldId id="1305"/>
            <p14:sldId id="1307"/>
          </p14:sldIdLst>
        </p14:section>
        <p14:section name="TODO" id="{08429E70-B55C-8E4F-9E64-DF8A2D6470B8}">
          <p14:sldIdLst>
            <p14:sldId id="1303"/>
            <p14:sldId id="1291"/>
            <p14:sldId id="1292"/>
            <p14:sldId id="1293"/>
            <p14:sldId id="1294"/>
            <p14:sldId id="1304"/>
            <p14:sldId id="1295"/>
            <p14:sldId id="1296"/>
            <p14:sldId id="1297"/>
            <p14:sldId id="1298"/>
            <p14:sldId id="1299"/>
            <p14:sldId id="1290"/>
            <p14:sldId id="1300"/>
            <p14:sldId id="1301"/>
            <p14:sldId id="1302"/>
            <p14:sldId id="11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15FC572-395F-0BE5-3A13-6D29A9AFCF9C}" name="Анастасия Гулина" initials="АГ" userId="f8f6dd6e44e3e1cf" providerId="Windows Live"/>
  <p188:author id="{1A7A13B1-6EA0-3C45-AB86-D1CB94BFF31A}" name="8325" initials="88" userId="S::A8325@365v.me::1419fd5f-a502-4bf1-baf7-0c545161aea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50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  <p:cmAuthor id="2" name="Краснова Ольга" initials="КО" lastIdx="26" clrIdx="1">
    <p:extLst>
      <p:ext uri="{19B8F6BF-5375-455C-9EA6-DF929625EA0E}">
        <p15:presenceInfo xmlns:p15="http://schemas.microsoft.com/office/powerpoint/2012/main" userId="Краснова Ольга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F5FA"/>
    <a:srgbClr val="CDDBEB"/>
    <a:srgbClr val="535456"/>
    <a:srgbClr val="DCE3E8"/>
    <a:srgbClr val="878A8E"/>
    <a:srgbClr val="94FF3D"/>
    <a:srgbClr val="F1F4FA"/>
    <a:srgbClr val="FF0032"/>
    <a:srgbClr val="DDE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54" autoAdjust="0"/>
    <p:restoredTop sz="92610" autoAdjust="0"/>
  </p:normalViewPr>
  <p:slideViewPr>
    <p:cSldViewPr snapToGrid="0" snapToObjects="1">
      <p:cViewPr varScale="1">
        <p:scale>
          <a:sx n="121" d="100"/>
          <a:sy n="121" d="100"/>
        </p:scale>
        <p:origin x="1016" y="168"/>
      </p:cViewPr>
      <p:guideLst/>
    </p:cSldViewPr>
  </p:slideViewPr>
  <p:outlineViewPr>
    <p:cViewPr>
      <p:scale>
        <a:sx n="33" d="100"/>
        <a:sy n="33" d="100"/>
      </p:scale>
      <p:origin x="0" y="-1472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004"/>
    </p:cViewPr>
  </p:sorterViewPr>
  <p:notesViewPr>
    <p:cSldViewPr snapToGrid="0" snapToObjects="1" showGuides="1">
      <p:cViewPr varScale="1">
        <p:scale>
          <a:sx n="121" d="100"/>
          <a:sy n="121" d="100"/>
        </p:scale>
        <p:origin x="469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3.fntdata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93" Type="http://schemas.microsoft.com/office/2018/10/relationships/authors" Target="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2.fntdata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6.fntdata"/><Relationship Id="rId61" Type="http://schemas.openxmlformats.org/officeDocument/2006/relationships/slide" Target="slides/slide59.xml"/><Relationship Id="rId82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261444-9200-C53A-04E8-A96E80BD8F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A3C5E-75A3-F792-473E-0E4C090AF0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3C4EA-9DD4-6B4F-9AC5-C7C5698CA2C0}" type="datetimeFigureOut">
              <a:rPr lang="en-RU" smtClean="0">
                <a:latin typeface="MTS Text" panose="020B0306020102020303" pitchFamily="34" charset="0"/>
              </a:rPr>
              <a:t>9/23/25</a:t>
            </a:fld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4FFFC-BD81-FA2F-B8BA-FFB756669F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>
              <a:latin typeface="MTS Text" panose="020B03060201020203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CAA6FE-2E2D-02EA-DF95-03FA3541DA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1D796-2725-DB46-B633-7F01878E0417}" type="slidenum">
              <a:rPr lang="en-RU" smtClean="0">
                <a:latin typeface="MTS Text" panose="020B0306020102020303" pitchFamily="34" charset="0"/>
              </a:rPr>
              <a:t>‹#›</a:t>
            </a:fld>
            <a:endParaRPr lang="en-RU">
              <a:latin typeface="MTS Text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73508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30C2EC30-7318-4140-AB7E-7A453A13E346}" type="datetimeFigureOut">
              <a:rPr lang="ru-RU" smtClean="0"/>
              <a:pPr/>
              <a:t>23.09.2025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TS Text" panose="020B0306020102020303" pitchFamily="34" charset="0"/>
              </a:defRPr>
            </a:lvl1pPr>
          </a:lstStyle>
          <a:p>
            <a:fld id="{FB9DBB27-19F2-BA47-9626-C091B64D844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192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1pPr>
    <a:lvl2pPr marL="483660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2pPr>
    <a:lvl3pPr marL="96731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3pPr>
    <a:lvl4pPr marL="145097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4pPr>
    <a:lvl5pPr marL="1934638" algn="l" defTabSz="967318" rtl="0" eaLnBrk="1" latinLnBrk="0" hangingPunct="1">
      <a:defRPr sz="1271" b="0" i="0" kern="1200">
        <a:solidFill>
          <a:schemeClr val="tx1"/>
        </a:solidFill>
        <a:latin typeface="MTS Text" panose="020B0306020102020303" pitchFamily="34" charset="0"/>
        <a:ea typeface="+mn-ea"/>
        <a:cs typeface="+mn-cs"/>
      </a:defRPr>
    </a:lvl5pPr>
    <a:lvl6pPr marL="241829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6pPr>
    <a:lvl7pPr marL="290195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7pPr>
    <a:lvl8pPr marL="3385618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8pPr>
    <a:lvl9pPr marL="3869277" algn="l" defTabSz="967318" rtl="0" eaLnBrk="1" latinLnBrk="0" hangingPunct="1">
      <a:defRPr sz="127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156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изменение списка реплицируемых таблиц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346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4549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избежать лишних </a:t>
            </a:r>
            <a:r>
              <a:rPr lang="ru-RU" dirty="0" err="1"/>
              <a:t>снепшотов</a:t>
            </a:r>
            <a:r>
              <a:rPr lang="ru-RU" dirty="0"/>
              <a:t> при рестарте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437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0121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ad-hoc </a:t>
            </a:r>
            <a:r>
              <a:rPr lang="ru-RU" dirty="0" err="1"/>
              <a:t>снепшоты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3385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1325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 и сигнальная таблица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1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сигнальная таблица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16309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814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длинные транзакции при блокирующем </a:t>
            </a:r>
            <a:r>
              <a:rPr lang="ru-RU" dirty="0" err="1"/>
              <a:t>снепшоте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0426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Следующий слайд: типовая архитектура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7155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почему длинные транзакции – плохо (горизонт событий)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7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что можно и что нельзя удалять (</a:t>
            </a:r>
            <a:r>
              <a:rPr lang="en-US" dirty="0"/>
              <a:t>VACUUM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92202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видимости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2064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решение с </a:t>
            </a:r>
            <a:r>
              <a:rPr lang="ru-RU" dirty="0" err="1"/>
              <a:t>инкрементальынм</a:t>
            </a:r>
            <a:r>
              <a:rPr lang="ru-RU" dirty="0"/>
              <a:t> </a:t>
            </a:r>
            <a:r>
              <a:rPr lang="ru-RU" dirty="0" err="1"/>
              <a:t>снепшотом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3908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1145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6815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визуализация разбиения на </a:t>
            </a:r>
            <a:r>
              <a:rPr lang="ru-RU" dirty="0" err="1"/>
              <a:t>чанки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99846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без ПК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86404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5752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516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примеры кода, </a:t>
            </a:r>
            <a:r>
              <a:rPr lang="ru-RU" dirty="0" err="1"/>
              <a:t>испольуземые</a:t>
            </a:r>
            <a:r>
              <a:rPr lang="ru-RU" dirty="0"/>
              <a:t> версии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5000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300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ускорить </a:t>
            </a:r>
            <a:r>
              <a:rPr lang="ru-RU" dirty="0" err="1"/>
              <a:t>снепшот</a:t>
            </a:r>
            <a:r>
              <a:rPr lang="ru-RU" dirty="0"/>
              <a:t> в целом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8933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935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ru-RU" dirty="0" err="1"/>
              <a:t>снепшот</a:t>
            </a:r>
            <a:r>
              <a:rPr lang="ru-RU" dirty="0"/>
              <a:t> не запускается после сигнала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025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4385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инкрементальный </a:t>
            </a:r>
            <a:r>
              <a:rPr lang="ru-RU" dirty="0" err="1"/>
              <a:t>снепшот</a:t>
            </a:r>
            <a:r>
              <a:rPr lang="ru-RU" dirty="0"/>
              <a:t> падает с ошибкой об отсутствии схемы таблицы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7836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46332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как снизить нагрузку от </a:t>
            </a:r>
            <a:r>
              <a:rPr lang="ru-RU" dirty="0" err="1"/>
              <a:t>снепшотов</a:t>
            </a:r>
            <a:r>
              <a:rPr lang="ru-RU" dirty="0"/>
              <a:t> (каждый </a:t>
            </a:r>
            <a:r>
              <a:rPr lang="ru-RU" dirty="0" err="1"/>
              <a:t>снепшот</a:t>
            </a:r>
            <a:r>
              <a:rPr lang="ru-RU" dirty="0"/>
              <a:t> – обычный </a:t>
            </a:r>
            <a:r>
              <a:rPr lang="ru-RU" dirty="0" err="1"/>
              <a:t>селект</a:t>
            </a:r>
            <a:r>
              <a:rPr lang="ru-RU" dirty="0"/>
              <a:t> в БД)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8159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3740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надежность и мониторинг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03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начальные условия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08135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редко обновляемые 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62859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199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634463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</a:t>
            </a:r>
            <a:r>
              <a:rPr lang="en-US" dirty="0"/>
              <a:t>heartbeat </a:t>
            </a:r>
            <a:r>
              <a:rPr lang="ru-RU" dirty="0"/>
              <a:t>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47727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</a:t>
            </a:r>
            <a:r>
              <a:rPr lang="en-US" dirty="0"/>
              <a:t>not enough disk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49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74164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7744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мониторинг репликации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3650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8671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22672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акцент на </a:t>
            </a:r>
            <a:r>
              <a:rPr lang="en-US" dirty="0" err="1"/>
              <a:t>pg_wal_lsn_diff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515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</a:t>
            </a:r>
            <a:r>
              <a:rPr lang="ru-RU" dirty="0" err="1"/>
              <a:t>оффсетов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690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мониторинг </a:t>
            </a:r>
            <a:r>
              <a:rPr lang="ru-RU" dirty="0" err="1"/>
              <a:t>бизнесовых</a:t>
            </a:r>
            <a:r>
              <a:rPr lang="ru-RU" dirty="0"/>
              <a:t> показателей репликации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36616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7203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81928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62525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редко обновляемые 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59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29246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редко обновляемые 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35972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редко обновляемые таблицы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26867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05203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78944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3736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таблица с данными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26135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48896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00913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69015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61191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69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90491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05407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560925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8761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4940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38851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слот и публикация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24066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50366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пример запроса для мониторинга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76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815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879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7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Следующий слайд: начальный </a:t>
            </a:r>
            <a:r>
              <a:rPr lang="ru-RU" dirty="0" err="1"/>
              <a:t>снепшот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DBB27-19F2-BA47-9626-C091B64D8442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416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13" b="26514"/>
          <a:stretch>
            <a:fillRect/>
          </a:stretch>
        </p:blipFill>
        <p:spPr>
          <a:xfrm>
            <a:off x="6361888" y="2430055"/>
            <a:ext cx="5838501" cy="445200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lvl="0"/>
            <a:r>
              <a:rPr lang="ru-RU" dirty="0"/>
              <a:t>Дескриптор в 1-2 строки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731A6E3-DE61-4BB4-A79D-41DEE5D1E66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6800" y="-3174"/>
            <a:ext cx="1285200" cy="12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4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505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C58DFCD-BC33-4381-8361-F0DD8C4712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3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3513" y="4631781"/>
            <a:ext cx="2556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35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5135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94D1ABD-79A5-4C5F-9422-ADDB1181F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422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2590800"/>
            <a:ext cx="2671763" cy="30480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BA3826-C89B-4390-BD92-A29C79FDFF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55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649" y="652430"/>
            <a:ext cx="8046687" cy="685359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Контакты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515611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90919" y="4219608"/>
            <a:ext cx="2540587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90919" y="4737760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cxnSp>
        <p:nvCxnSpPr>
          <p:cNvPr id="15" name="Прямая соединительная линия 14"/>
          <p:cNvCxnSpPr/>
          <p:nvPr userDrawn="1"/>
        </p:nvCxnSpPr>
        <p:spPr>
          <a:xfrm>
            <a:off x="507377" y="2582468"/>
            <a:ext cx="0" cy="305633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3515" y="2582468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21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0919" y="3162812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9AED757-44E5-4492-81F2-50847EBCDC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830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910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О спикере</a:t>
            </a:r>
            <a:endParaRPr lang="en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5222668" y="1456494"/>
            <a:ext cx="6355879" cy="560313"/>
          </a:xfrm>
        </p:spPr>
        <p:txBody>
          <a:bodyPr/>
          <a:lstStyle>
            <a:lvl1pPr>
              <a:defRPr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Фамилия Имя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5222668" y="2016475"/>
            <a:ext cx="6355879" cy="659551"/>
          </a:xfrm>
        </p:spPr>
        <p:txBody>
          <a:bodyPr/>
          <a:lstStyle>
            <a:lvl1pPr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2668" y="3065885"/>
            <a:ext cx="635587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Мой опыт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2668" y="3505364"/>
            <a:ext cx="6355879" cy="65955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Описание опыта в одну или несколько строк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5222668" y="4890977"/>
            <a:ext cx="6355879" cy="443852"/>
          </a:xfrm>
        </p:spPr>
        <p:txBody>
          <a:bodyPr/>
          <a:lstStyle>
            <a:lvl1pPr>
              <a:defRPr lang="ru-RU" sz="2400" b="0" i="0" kern="12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О себе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5222668" y="5334497"/>
            <a:ext cx="6355879" cy="659551"/>
          </a:xfrm>
        </p:spPr>
        <p:txBody>
          <a:bodyPr/>
          <a:lstStyle>
            <a:lvl1pPr marL="457200" indent="-457200">
              <a:defRPr lang="ru-RU" sz="1800" b="0" i="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dirty="0"/>
              <a:t>Несколько фактов о себе в одну или несколько строк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4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1104900"/>
            <a:ext cx="4119408" cy="52451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RU" sz="2000" dirty="0">
                <a:ea typeface="+mn-ea"/>
              </a:defRPr>
            </a:lvl1pPr>
          </a:lstStyle>
          <a:p>
            <a:pPr lvl="0" algn="ctr"/>
            <a:r>
              <a:rPr lang="ru-RU" dirty="0"/>
              <a:t>Фотография спикера</a:t>
            </a:r>
          </a:p>
        </p:txBody>
      </p:sp>
    </p:spTree>
    <p:extLst>
      <p:ext uri="{BB962C8B-B14F-4D97-AF65-F5344CB8AC3E}">
        <p14:creationId xmlns:p14="http://schemas.microsoft.com/office/powerpoint/2010/main" val="1816658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11168062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3916299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изображением и контент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5224984" y="1104900"/>
            <a:ext cx="563469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5224983" y="1544379"/>
            <a:ext cx="5634699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Слайд с изображением</a:t>
            </a:r>
            <a:r>
              <a:rPr lang="en-US" dirty="0"/>
              <a:t> </a:t>
            </a:r>
            <a:r>
              <a:rPr lang="ru-RU" dirty="0"/>
              <a:t>и контентом</a:t>
            </a:r>
            <a:endParaRPr lang="en-RU" dirty="0"/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224983" y="2215690"/>
            <a:ext cx="56347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224983" y="3409434"/>
            <a:ext cx="56347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0" hasCustomPrompt="1"/>
          </p:nvPr>
        </p:nvSpPr>
        <p:spPr>
          <a:xfrm>
            <a:off x="515938" y="1104900"/>
            <a:ext cx="4117708" cy="5245100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dirty="0">
                <a:solidFill>
                  <a:srgbClr val="FF0000"/>
                </a:solidFill>
                <a:ea typeface="+mn-ea"/>
              </a:defRPr>
            </a:lvl1pPr>
          </a:lstStyle>
          <a:p>
            <a:pPr lvl="0" algn="ctr"/>
            <a:r>
              <a:rPr lang="ru-RU" dirty="0"/>
              <a:t>Поле</a:t>
            </a:r>
            <a:r>
              <a:rPr lang="en-US" dirty="0"/>
              <a:t>,</a:t>
            </a:r>
            <a:r>
              <a:rPr lang="ru-RU" dirty="0"/>
              <a:t> в которое можно расположить </a:t>
            </a:r>
            <a:br>
              <a:rPr lang="ru-RU" dirty="0"/>
            </a:br>
            <a:r>
              <a:rPr lang="ru-RU" dirty="0"/>
              <a:t>изображение</a:t>
            </a:r>
            <a:r>
              <a:rPr lang="en-US" dirty="0"/>
              <a:t>,</a:t>
            </a:r>
            <a:r>
              <a:rPr lang="ru-RU" dirty="0"/>
              <a:t> скриншот кода или схемы</a:t>
            </a:r>
          </a:p>
        </p:txBody>
      </p:sp>
    </p:spTree>
    <p:extLst>
      <p:ext uri="{BB962C8B-B14F-4D97-AF65-F5344CB8AC3E}">
        <p14:creationId xmlns:p14="http://schemas.microsoft.com/office/powerpoint/2010/main" val="4007336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2 колонки</a:t>
            </a:r>
            <a:endParaRPr lang="en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172200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6172200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solidFill>
                  <a:schemeClr val="tx1"/>
                </a:solidFill>
                <a:effectLst/>
                <a:latin typeface="+mn-lt"/>
              </a:rPr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8" y="1104900"/>
            <a:ext cx="502623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1544379"/>
            <a:ext cx="5026230" cy="65955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2000" kern="1200" baseline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Текстовое описание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515938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515938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172200" y="2215690"/>
            <a:ext cx="502623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6172200" y="3409434"/>
            <a:ext cx="502623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2642446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контентом в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515939" y="1104900"/>
            <a:ext cx="3234026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515939" y="1544379"/>
            <a:ext cx="3234026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4279251" y="1104900"/>
            <a:ext cx="3251200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4279251" y="1544379"/>
            <a:ext cx="3251200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8059738" y="1104900"/>
            <a:ext cx="3529589" cy="439811"/>
          </a:xfrm>
        </p:spPr>
        <p:txBody>
          <a:bodyPr/>
          <a:lstStyle>
            <a:lvl1pPr>
              <a:defRPr sz="2400" baseline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31" hasCustomPrompt="1"/>
          </p:nvPr>
        </p:nvSpPr>
        <p:spPr>
          <a:xfrm>
            <a:off x="8059738" y="1544379"/>
            <a:ext cx="3529589" cy="65955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lang="ru-RU" sz="20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Текстовое описание</a:t>
            </a:r>
          </a:p>
        </p:txBody>
      </p:sp>
      <p:sp>
        <p:nvSpPr>
          <p:cNvPr id="3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32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148" y="455621"/>
            <a:ext cx="10759604" cy="358588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ru-RU" dirty="0"/>
              <a:t>Контент в 3 колонки</a:t>
            </a:r>
            <a:endParaRPr lang="en-RU" dirty="0"/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32" hasCustomPrompt="1"/>
          </p:nvPr>
        </p:nvSpPr>
        <p:spPr>
          <a:xfrm>
            <a:off x="515939" y="2215690"/>
            <a:ext cx="3234026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33" hasCustomPrompt="1"/>
          </p:nvPr>
        </p:nvSpPr>
        <p:spPr>
          <a:xfrm>
            <a:off x="515939" y="3409434"/>
            <a:ext cx="3234026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34" hasCustomPrompt="1"/>
          </p:nvPr>
        </p:nvSpPr>
        <p:spPr>
          <a:xfrm>
            <a:off x="4279251" y="2215690"/>
            <a:ext cx="325120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5" hasCustomPrompt="1"/>
          </p:nvPr>
        </p:nvSpPr>
        <p:spPr>
          <a:xfrm>
            <a:off x="4279251" y="3409434"/>
            <a:ext cx="325120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36" hasCustomPrompt="1"/>
          </p:nvPr>
        </p:nvSpPr>
        <p:spPr>
          <a:xfrm>
            <a:off x="8059737" y="2215690"/>
            <a:ext cx="3529590" cy="1181984"/>
          </a:xfrm>
        </p:spPr>
        <p:txBody>
          <a:bodyPr/>
          <a:lstStyle>
            <a:lvl1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37" hasCustomPrompt="1"/>
          </p:nvPr>
        </p:nvSpPr>
        <p:spPr>
          <a:xfrm>
            <a:off x="8059737" y="3409434"/>
            <a:ext cx="3529590" cy="1181984"/>
          </a:xfrm>
        </p:spPr>
        <p:txBody>
          <a:bodyPr/>
          <a:lstStyle>
            <a:lvl1pPr marL="342900" indent="-342900">
              <a:spcBef>
                <a:spcPts val="600"/>
              </a:spcBef>
              <a:buFont typeface="+mj-lt"/>
              <a:buAutoNum type="arabicPeriod"/>
              <a:defRPr lang="ru-RU" sz="1800" kern="1200" baseline="0" dirty="0">
                <a:solidFill>
                  <a:schemeClr val="tx1"/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1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2</a:t>
            </a:r>
          </a:p>
          <a:p>
            <a:pPr marL="285750" lvl="0" indent="-285750" algn="l" defTabSz="967502" rtl="0" eaLnBrk="1" latinLnBrk="0" hangingPunct="1">
              <a:spcBef>
                <a:spcPct val="20000"/>
              </a:spcBef>
            </a:pPr>
            <a:r>
              <a:rPr lang="ru-RU" dirty="0"/>
              <a:t>Пункт 3</a:t>
            </a:r>
          </a:p>
        </p:txBody>
      </p:sp>
    </p:spTree>
    <p:extLst>
      <p:ext uri="{BB962C8B-B14F-4D97-AF65-F5344CB8AC3E}">
        <p14:creationId xmlns:p14="http://schemas.microsoft.com/office/powerpoint/2010/main" val="590067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с заголовком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5005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8A5FD2-4221-41D9-B508-732D5C8199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86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заголовком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>
            <a:extLst>
              <a:ext uri="{FF2B5EF4-FFF2-40B4-BE49-F238E27FC236}">
                <a16:creationId xmlns:a16="http://schemas.microsoft.com/office/drawing/2014/main" id="{AE89D33F-28CF-417A-B627-FCE643CE3B7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864" y="161991"/>
            <a:ext cx="10759604" cy="290485"/>
          </a:xfrm>
          <a:prstGeom prst="rect">
            <a:avLst/>
          </a:prstGeom>
        </p:spPr>
        <p:txBody>
          <a:bodyPr anchor="ctr"/>
          <a:lstStyle>
            <a:lvl1pPr>
              <a:defRPr sz="1400" b="0" i="0">
                <a:solidFill>
                  <a:schemeClr val="accent6"/>
                </a:solidFill>
                <a:ea typeface="MTS Text" panose="020B0306020102020303" pitchFamily="34" charset="0"/>
              </a:defRPr>
            </a:lvl1pPr>
            <a:lvl5pPr>
              <a:defRPr/>
            </a:lvl5pPr>
          </a:lstStyle>
          <a:p>
            <a:pPr lvl="0"/>
            <a:r>
              <a:rPr lang="ru-RU" dirty="0"/>
              <a:t>Рубрикатор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997165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1771796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4503714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859127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Блок с 2 плаш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31135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ru-RU" sz="1400" b="0" i="0" kern="1200" dirty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  <a:cs typeface="+mn-cs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4F34D1D4-7AC9-FF0F-FB90-D59579387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2326" y="3489294"/>
            <a:ext cx="4822841" cy="2570145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585E11C-8EAB-AE7A-E7DC-BBE49AF004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7563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18" name="Рисунок 14">
            <a:extLst>
              <a:ext uri="{FF2B5EF4-FFF2-40B4-BE49-F238E27FC236}">
                <a16:creationId xmlns:a16="http://schemas.microsoft.com/office/drawing/2014/main" id="{547FFBCB-563B-11F6-F4C6-9A05EDEB85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62326" y="1374135"/>
            <a:ext cx="4822841" cy="1560202"/>
          </a:xfrm>
          <a:prstGeom prst="roundRect">
            <a:avLst>
              <a:gd name="adj" fmla="val 8136"/>
            </a:avLst>
          </a:prstGeom>
        </p:spPr>
        <p:txBody>
          <a:bodyPr anchor="ctr"/>
          <a:lstStyle>
            <a:lvl1pPr algn="ctr">
              <a:defRPr sz="16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r>
              <a:rPr lang="ru-RU" dirty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412308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5">
            <a:extLst>
              <a:ext uri="{FF2B5EF4-FFF2-40B4-BE49-F238E27FC236}">
                <a16:creationId xmlns:a16="http://schemas.microsoft.com/office/drawing/2014/main" id="{9DB5E251-F60A-72D0-BAD2-1FB2711EC1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563" y="4088242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535D68CC-7CD2-A79A-E5F3-DB9574E690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7563" y="4463777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7563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2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73566D6-4816-EFF8-17D7-AB6F98F28BB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61540" y="4089246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5" name="Текст 11">
            <a:extLst>
              <a:ext uri="{FF2B5EF4-FFF2-40B4-BE49-F238E27FC236}">
                <a16:creationId xmlns:a16="http://schemas.microsoft.com/office/drawing/2014/main" id="{600208F0-78F3-84AE-C4E4-3EA276979E9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4464781"/>
            <a:ext cx="4746625" cy="889619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3433862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2 (+иконк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EA7FD6CB-B94C-1537-6FDF-8DAB8E8424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1BF843B6-34BF-3082-21C0-3088154C01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563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E7838CAB-0F88-4F80-900D-69976A1E6A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74845" y="192383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5" name="Текст 11">
            <a:extLst>
              <a:ext uri="{FF2B5EF4-FFF2-40B4-BE49-F238E27FC236}">
                <a16:creationId xmlns:a16="http://schemas.microsoft.com/office/drawing/2014/main" id="{555764E7-A5ED-4F44-A1AC-57015528E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4845" y="2294654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7" name="Рисунок 4">
            <a:extLst>
              <a:ext uri="{FF2B5EF4-FFF2-40B4-BE49-F238E27FC236}">
                <a16:creationId xmlns:a16="http://schemas.microsoft.com/office/drawing/2014/main" id="{958C07CD-2833-5175-7FFE-DE5882D9FFD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74845" y="1356812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9" name="Текст 5">
            <a:extLst>
              <a:ext uri="{FF2B5EF4-FFF2-40B4-BE49-F238E27FC236}">
                <a16:creationId xmlns:a16="http://schemas.microsoft.com/office/drawing/2014/main" id="{FF8765E0-FF19-299F-1AD6-3A08ACBFA8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0" name="Текст 11">
            <a:extLst>
              <a:ext uri="{FF2B5EF4-FFF2-40B4-BE49-F238E27FC236}">
                <a16:creationId xmlns:a16="http://schemas.microsoft.com/office/drawing/2014/main" id="{38D44D88-D18E-C09F-AA7F-F8FAE81646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7563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68E94CE1-9F71-1809-102F-8B28F19475F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7563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D8BD6A01-24A9-EA19-EC98-BA74089FDB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74845" y="457389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25FB8D0F-E23F-1C5D-2ACD-2288671255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74845" y="4944716"/>
            <a:ext cx="4746625" cy="100777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2C0C9042-A59F-8FB4-9710-9F104F1C74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74845" y="4006874"/>
            <a:ext cx="452437" cy="452437"/>
          </a:xfrm>
        </p:spPr>
        <p:txBody>
          <a:bodyPr anchor="ctr"/>
          <a:lstStyle>
            <a:lvl1pPr algn="ctr">
              <a:defRPr sz="9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8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86862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4 плашками_3 (+нумерац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5">
            <a:extLst>
              <a:ext uri="{FF2B5EF4-FFF2-40B4-BE49-F238E27FC236}">
                <a16:creationId xmlns:a16="http://schemas.microsoft.com/office/drawing/2014/main" id="{2D279252-7F34-C93A-4FDB-8F1A4C0A10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7563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5" name="Текст 11">
            <a:extLst>
              <a:ext uri="{FF2B5EF4-FFF2-40B4-BE49-F238E27FC236}">
                <a16:creationId xmlns:a16="http://schemas.microsoft.com/office/drawing/2014/main" id="{B897C723-AD69-9957-3967-27DF39D620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7563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C277F580-9869-1DCA-E34C-750F716498D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01</a:t>
            </a:r>
          </a:p>
        </p:txBody>
      </p:sp>
      <p:sp>
        <p:nvSpPr>
          <p:cNvPr id="33" name="Текст 5">
            <a:extLst>
              <a:ext uri="{FF2B5EF4-FFF2-40B4-BE49-F238E27FC236}">
                <a16:creationId xmlns:a16="http://schemas.microsoft.com/office/drawing/2014/main" id="{6845E47E-B687-4D30-3CB4-4E56EF928C5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4" name="Текст 11">
            <a:extLst>
              <a:ext uri="{FF2B5EF4-FFF2-40B4-BE49-F238E27FC236}">
                <a16:creationId xmlns:a16="http://schemas.microsoft.com/office/drawing/2014/main" id="{FF924319-2882-A22B-8AF5-8D747DDFCAC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7563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5" name="Текст 24">
            <a:extLst>
              <a:ext uri="{FF2B5EF4-FFF2-40B4-BE49-F238E27FC236}">
                <a16:creationId xmlns:a16="http://schemas.microsoft.com/office/drawing/2014/main" id="{513E23E3-802B-9B43-EB71-927EFFCDDF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3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02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D8A1096C-BB4B-8CFF-66DC-712797EDC9C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73315" y="1817785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8" name="Текст 11">
            <a:extLst>
              <a:ext uri="{FF2B5EF4-FFF2-40B4-BE49-F238E27FC236}">
                <a16:creationId xmlns:a16="http://schemas.microsoft.com/office/drawing/2014/main" id="{BC166231-D35A-53C6-6CDF-485786260BC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73315" y="2188608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9" name="Текст 24">
            <a:extLst>
              <a:ext uri="{FF2B5EF4-FFF2-40B4-BE49-F238E27FC236}">
                <a16:creationId xmlns:a16="http://schemas.microsoft.com/office/drawing/2014/main" id="{58971973-F95B-212A-180B-ECCE277F99E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73315" y="1394510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03</a:t>
            </a:r>
          </a:p>
        </p:txBody>
      </p:sp>
      <p:sp>
        <p:nvSpPr>
          <p:cNvPr id="41" name="Текст 5">
            <a:extLst>
              <a:ext uri="{FF2B5EF4-FFF2-40B4-BE49-F238E27FC236}">
                <a16:creationId xmlns:a16="http://schemas.microsoft.com/office/drawing/2014/main" id="{21C50F99-1297-E7AD-5678-A0025E3FF3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473315" y="4452658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2" name="Текст 11">
            <a:extLst>
              <a:ext uri="{FF2B5EF4-FFF2-40B4-BE49-F238E27FC236}">
                <a16:creationId xmlns:a16="http://schemas.microsoft.com/office/drawing/2014/main" id="{00CF3813-C944-D82A-DF7B-155051A6418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73315" y="4823481"/>
            <a:ext cx="4746625" cy="1018518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 вашей целевой аудитории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3" name="Текст 24">
            <a:extLst>
              <a:ext uri="{FF2B5EF4-FFF2-40B4-BE49-F238E27FC236}">
                <a16:creationId xmlns:a16="http://schemas.microsoft.com/office/drawing/2014/main" id="{344E8BE9-0A1F-C9CC-868B-D31A7735D8F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473315" y="4029383"/>
            <a:ext cx="327025" cy="327025"/>
          </a:xfrm>
        </p:spPr>
        <p:txBody>
          <a:bodyPr/>
          <a:lstStyle>
            <a:lvl1pPr>
              <a:defRPr lang="ru-RU" sz="1800" b="0" i="0" kern="1200" spc="47" baseline="0" dirty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04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45689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6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537286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537286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9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99321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19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605510"/>
            <a:ext cx="4793965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605510"/>
            <a:ext cx="4814002" cy="704236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r>
              <a:rPr lang="en-US" dirty="0"/>
              <a:t>,</a:t>
            </a:r>
            <a:r>
              <a:rPr lang="ru-RU" dirty="0"/>
              <a:t> инструмент для передачи идей и информации таким образом</a:t>
            </a:r>
            <a:r>
              <a:rPr lang="en-US" dirty="0"/>
              <a:t>,</a:t>
            </a:r>
            <a:r>
              <a:rPr lang="ru-RU" dirty="0"/>
              <a:t> чтобы они были понятны и легко запоминаемы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322585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10248469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ок с 8 плашками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22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7563" y="1775713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3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61540" y="1775713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2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7563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62326" y="1396060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28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563" y="3126150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61540" y="3126150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34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7563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3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62326" y="2746497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0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7563" y="45114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61540" y="4516556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2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7563" y="41318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3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62326" y="4136903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8C5A60D7-A3AA-A889-7A1C-8ED3BF0E61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7562" y="5877354"/>
            <a:ext cx="4793965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5" name="Текст 11">
            <a:extLst>
              <a:ext uri="{FF2B5EF4-FFF2-40B4-BE49-F238E27FC236}">
                <a16:creationId xmlns:a16="http://schemas.microsoft.com/office/drawing/2014/main" id="{BDC89B51-24D8-582C-5437-574D87D8FE0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61540" y="5877354"/>
            <a:ext cx="4814002" cy="270801"/>
          </a:xfrm>
        </p:spPr>
        <p:txBody>
          <a:bodyPr/>
          <a:lstStyle>
            <a:lvl1pPr marL="0" marR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>
                <a:solidFill>
                  <a:schemeClr val="tx2">
                    <a:lumMod val="75000"/>
                  </a:schemeClr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pPr marL="0" marR="0" lvl="0" indent="0" algn="l" defTabSz="96750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Презентация </a:t>
            </a:r>
            <a:r>
              <a:rPr lang="ru-RU" b="0" i="0" dirty="0">
                <a:solidFill>
                  <a:srgbClr val="474747"/>
                </a:solidFill>
                <a:effectLst/>
                <a:latin typeface="Arial" panose="020B0604020202020204" pitchFamily="34" charset="0"/>
              </a:rPr>
              <a:t>—</a:t>
            </a:r>
            <a:r>
              <a:rPr lang="ru-RU" dirty="0"/>
              <a:t> ваш ключ к успешной коммуникации</a:t>
            </a:r>
            <a:endParaRPr lang="ru-RU" dirty="0">
              <a:solidFill>
                <a:srgbClr val="FFFFFF"/>
              </a:solidFill>
              <a:effectLst/>
              <a:latin typeface="MTS Text" panose="02000503000000020004" pitchFamily="2" charset="0"/>
            </a:endParaRPr>
          </a:p>
        </p:txBody>
      </p:sp>
      <p:sp>
        <p:nvSpPr>
          <p:cNvPr id="46" name="Текст 5">
            <a:extLst>
              <a:ext uri="{FF2B5EF4-FFF2-40B4-BE49-F238E27FC236}">
                <a16:creationId xmlns:a16="http://schemas.microsoft.com/office/drawing/2014/main" id="{0F140451-8DA4-ACCD-B0B9-FA28BCA253F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17562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  <p:sp>
        <p:nvSpPr>
          <p:cNvPr id="47" name="Текст 5">
            <a:extLst>
              <a:ext uri="{FF2B5EF4-FFF2-40B4-BE49-F238E27FC236}">
                <a16:creationId xmlns:a16="http://schemas.microsoft.com/office/drawing/2014/main" id="{5C97DF07-68B2-8972-4682-1F178272A70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2326" y="5497701"/>
            <a:ext cx="3735186" cy="298734"/>
          </a:xfrm>
        </p:spPr>
        <p:txBody>
          <a:bodyPr anchor="b"/>
          <a:lstStyle>
            <a:lvl1pPr>
              <a:defRPr sz="1800" b="0" i="0"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Заголовок блока</a:t>
            </a:r>
          </a:p>
        </p:txBody>
      </p:sp>
    </p:spTree>
    <p:extLst>
      <p:ext uri="{BB962C8B-B14F-4D97-AF65-F5344CB8AC3E}">
        <p14:creationId xmlns:p14="http://schemas.microsoft.com/office/powerpoint/2010/main" val="2722889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2B57E1-F681-78E3-D876-BD483B3BED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08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D9B8263-F279-20EA-DBDE-4662E2DB3FF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80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FEFB6C4-6E03-201B-5FEF-4C0A7113E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08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ED419F4-319E-D777-4FD4-AC4F20DBC6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479E2B3-FF83-FDC6-0CD2-4FE7DF3A13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08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AF7512D-8DBF-99FD-4928-8AB7E03A06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722BBA3-F0C4-B7AB-52DB-5277E2E2CC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08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8926D86-4A4E-AED0-F97D-D6AC9ACBC4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0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A16CA9A-32DD-B1B0-A138-1C664E73D4F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65075" y="3051507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5C764BB8-67F7-DB94-C10C-DF47A5AC8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200" y="313522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BC57A201-149E-D084-BC86-796C180660E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65075" y="4184598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7B5DA3C-24A9-77E7-FA1A-D404AC21FA9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72200" y="4268314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7</a:t>
            </a:r>
            <a:endParaRPr lang="en-RU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941A4AC-C48F-11F7-7032-BD786BE35DC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5075" y="5317690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6D6267B-1A30-44EB-F35C-B4C8731B490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72200" y="5401406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8</a:t>
            </a:r>
            <a:endParaRPr lang="en-RU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0083AEF-4470-5714-BA78-B282C728A2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5075" y="1918416"/>
            <a:ext cx="4328937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6A92A44F-2691-D5B6-9F17-E32647C0065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200" y="2002132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5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46897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869C62F-906F-DC64-93B0-A34D3B92B3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475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781EE23-3A16-BF5A-AD40-F129CD6DD8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3475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01</a:t>
            </a:r>
            <a:endParaRPr lang="en-RU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68D95B08-4685-5618-C299-01B45B847B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475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CB115E02-261C-BBED-9AC8-08F8E1D4E9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475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2</a:t>
            </a:r>
            <a:endParaRPr lang="en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94B6E2-0961-3B2C-E160-3910277EFF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3475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5D4CF19-F69A-F9A0-572F-B40D3D2CFC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3475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3</a:t>
            </a:r>
            <a:endParaRPr lang="en-RU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95EAB34-0B51-5E9E-5687-5DCE41460E7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5273" y="23167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A5E1103-4169-2E1C-C574-0D19B0EA58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65273" y="19971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4</a:t>
            </a:r>
            <a:endParaRPr lang="en-RU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9793CF08-12DC-41CE-C19C-18CDE6C88E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65273" y="3822284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39B90AD-837F-CDE0-AF18-BD0CFD0B690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65273" y="3502671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5</a:t>
            </a:r>
            <a:endParaRPr lang="en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22B66DF-CDAD-C588-AB07-A0AB584A6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5273" y="5313986"/>
            <a:ext cx="4663009" cy="3801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Название раздела</a:t>
            </a:r>
            <a:endParaRPr lang="en-RU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A9207DBD-A1C7-4E82-5FEC-D0CB99D8F8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5273" y="4994373"/>
            <a:ext cx="592875" cy="2126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buFontTx/>
              <a:buNone/>
              <a:defRPr sz="2400" b="0" i="0" spc="47" baseline="0">
                <a:solidFill>
                  <a:schemeClr val="accent6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en-US" dirty="0"/>
              <a:t>0</a:t>
            </a:r>
            <a:r>
              <a:rPr lang="ru-RU" dirty="0"/>
              <a:t>6</a:t>
            </a:r>
            <a:endParaRPr lang="en-RU" dirty="0"/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24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283863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361" y="736951"/>
            <a:ext cx="965755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5400" kern="1200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НАЗВАНИЕ ПРЕЗЕНТАЦИИ 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Дескриптор в 1-2 строки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7BB102-9BFF-7E2C-FABE-DB89EF68C0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478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1699E87-5431-F121-C5D5-293FEC085C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11" name="Таблица 7">
            <a:extLst>
              <a:ext uri="{FF2B5EF4-FFF2-40B4-BE49-F238E27FC236}">
                <a16:creationId xmlns:a16="http://schemas.microsoft.com/office/drawing/2014/main" id="{7B4875DA-860C-84F6-6561-C9F8F8C0B54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171852"/>
            <a:ext cx="11145134" cy="5124654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50629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A86975-4688-8C82-B576-8F5D6EEF8A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0572" y="1346200"/>
            <a:ext cx="4099655" cy="4536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вводное слово об</a:t>
            </a:r>
            <a:r>
              <a:rPr lang="en-US" dirty="0"/>
              <a:t> </a:t>
            </a:r>
            <a:r>
              <a:rPr lang="ru-RU" dirty="0"/>
              <a:t>информации в таблице</a:t>
            </a:r>
            <a:endParaRPr lang="en-RU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14F750F-20DE-16F5-D090-E9A153D15B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30928" y="1269506"/>
            <a:ext cx="6345265" cy="4896343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1241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F95F1D9D-91AD-6231-617E-B392C87568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9788" y="1271457"/>
            <a:ext cx="10435754" cy="4534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400" b="0" i="0" spc="0" baseline="0"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1317" b="0" i="0"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Краткое текстовое описание данной таблицы, если оно требуется; </a:t>
            </a:r>
            <a:br>
              <a:rPr lang="ru-RU" dirty="0"/>
            </a:br>
            <a:r>
              <a:rPr lang="ru-RU" dirty="0"/>
              <a:t>вводное слово об информации в таблице</a:t>
            </a:r>
            <a:endParaRPr lang="en-RU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C474E9D-0942-6675-B4AF-7640B2C7C5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8737" y="6296506"/>
            <a:ext cx="3103563" cy="2034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1200" b="0" i="0" spc="33" baseline="0">
                <a:solidFill>
                  <a:srgbClr val="535456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1pPr>
            <a:lvl2pPr marL="48375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2pPr>
            <a:lvl3pPr marL="967501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3pPr>
            <a:lvl4pPr marL="1451253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4pPr>
            <a:lvl5pPr marL="1935004" indent="0">
              <a:buFontTx/>
              <a:buNone/>
              <a:defRPr sz="988" b="0" i="0">
                <a:solidFill>
                  <a:schemeClr val="bg1"/>
                </a:solidFill>
                <a:latin typeface="MTS Text" panose="020B0306020102020303" pitchFamily="34" charset="0"/>
                <a:ea typeface="MTS Text" panose="020B0306020102020303" pitchFamily="34" charset="0"/>
              </a:defRPr>
            </a:lvl5pPr>
          </a:lstStyle>
          <a:p>
            <a:pPr lvl="0"/>
            <a:r>
              <a:rPr lang="ru-RU" dirty="0"/>
              <a:t>Место под сноску или под источник</a:t>
            </a:r>
            <a:endParaRPr lang="en-RU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6F3F6A58-6211-B93A-C5F9-F14103107D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058" y="460591"/>
            <a:ext cx="10759604" cy="358588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dirty="0"/>
              <a:t>Заголовок</a:t>
            </a:r>
            <a:endParaRPr lang="en-RU" dirty="0"/>
          </a:p>
        </p:txBody>
      </p:sp>
      <p:sp>
        <p:nvSpPr>
          <p:cNvPr id="8" name="Таблица 7">
            <a:extLst>
              <a:ext uri="{FF2B5EF4-FFF2-40B4-BE49-F238E27FC236}">
                <a16:creationId xmlns:a16="http://schemas.microsoft.com/office/drawing/2014/main" id="{756A53F3-8356-E90F-2816-169003758E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15938" y="2183907"/>
            <a:ext cx="11145134" cy="3976342"/>
          </a:xfrm>
        </p:spPr>
        <p:txBody>
          <a:bodyPr anchor="ctr"/>
          <a:lstStyle>
            <a:lvl1pPr algn="ctr">
              <a:defRPr sz="2400" b="0" i="0">
                <a:latin typeface="MTS Text" panose="020B0306020102020303" pitchFamily="34" charset="0"/>
                <a:ea typeface="MTS Text" panose="020B0306020102020303" pitchFamily="34" charset="0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144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еребивоч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4564570" y="1443628"/>
            <a:ext cx="7627430" cy="5438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E00DF-0F7D-2783-6A6F-C2C25054C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8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9994" y="1293444"/>
            <a:ext cx="5682005" cy="5564556"/>
          </a:xfrm>
          <a:prstGeom prst="rect">
            <a:avLst/>
          </a:prstGeom>
        </p:spPr>
      </p:pic>
      <p:sp>
        <p:nvSpPr>
          <p:cNvPr id="10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9D6C018-E573-46FD-942F-80333436E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21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4564570" y="1443628"/>
            <a:ext cx="7627430" cy="543843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4E00DF-0F7D-2783-6A6F-C2C25054C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28800" y="0"/>
            <a:ext cx="763200" cy="7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еребивочный слайд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</a:p>
        </p:txBody>
      </p:sp>
      <p:pic>
        <p:nvPicPr>
          <p:cNvPr id="10" name="Image 2" descr=" 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2223" y="125065"/>
            <a:ext cx="6719777" cy="6732935"/>
          </a:xfrm>
          <a:prstGeom prst="rect">
            <a:avLst/>
          </a:prstGeom>
        </p:spPr>
      </p:pic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Описание раздела в 1-2 строки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A9B1AB9-AD95-4F9C-9B0A-FFF5994BD74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3479215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spcBef>
                <a:spcPts val="300"/>
              </a:spcBef>
              <a:defRPr lang="ru-RU" sz="20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3486619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bg2">
                    <a:lumMod val="90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sp>
        <p:nvSpPr>
          <p:cNvPr id="19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3479213" y="4631781"/>
            <a:ext cx="3635960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20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3479213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2" name="Рисунок 6">
            <a:extLst>
              <a:ext uri="{FF2B5EF4-FFF2-40B4-BE49-F238E27FC236}">
                <a16:creationId xmlns:a16="http://schemas.microsoft.com/office/drawing/2014/main" id="{79E61F42-1D3F-A77C-1A7A-9683DECCBE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5937" y="3352800"/>
            <a:ext cx="2671763" cy="2743200"/>
          </a:xfrm>
          <a:prstGeom prst="roundRect">
            <a:avLst>
              <a:gd name="adj" fmla="val 5238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Фотография спикера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0AD2AB-89E8-479F-B0D3-F94B327BF2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7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/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331DCA6-4AE6-2AA2-DC64-B626BBBA3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148" y="3201207"/>
            <a:ext cx="5671053" cy="264180"/>
          </a:xfrm>
        </p:spPr>
        <p:txBody>
          <a:bodyPr lIns="0" anchor="ctr"/>
          <a:lstStyle>
            <a:lvl1pPr>
              <a:defRPr sz="1800" b="0" i="0">
                <a:solidFill>
                  <a:schemeClr val="accent2">
                    <a:lumMod val="75000"/>
                  </a:schemeClr>
                </a:solidFill>
                <a:latin typeface="+mn-lt"/>
                <a:ea typeface="MTS Wide Medium" panose="020B0306020102020303" pitchFamily="34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D4821DB-37BF-DE93-3A14-2AAEF8A29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149" y="2359963"/>
            <a:ext cx="5671052" cy="818663"/>
          </a:xfrm>
        </p:spPr>
        <p:txBody>
          <a:bodyPr anchor="b"/>
          <a:lstStyle>
            <a:lvl1pPr>
              <a:lnSpc>
                <a:spcPct val="80000"/>
              </a:lnSpc>
              <a:defRPr cap="none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ФИ спикера</a:t>
            </a:r>
          </a:p>
        </p:txBody>
      </p:sp>
      <p:sp>
        <p:nvSpPr>
          <p:cNvPr id="12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501149" y="3929789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8" hasCustomPrompt="1"/>
          </p:nvPr>
        </p:nvSpPr>
        <p:spPr>
          <a:xfrm>
            <a:off x="501149" y="4447941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sp>
        <p:nvSpPr>
          <p:cNvPr id="13" name="Рисунок 6">
            <a:extLst>
              <a:ext uri="{FF2B5EF4-FFF2-40B4-BE49-F238E27FC236}">
                <a16:creationId xmlns:a16="http://schemas.microsoft.com/office/drawing/2014/main" id="{20157C01-83CD-0D93-4CDA-5DD550C8AE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78699" y="1400176"/>
            <a:ext cx="4398947" cy="4362450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ru-RU" sz="1200" b="0" i="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67502" rtl="0" eaLnBrk="1" latinLnBrk="0" hangingPunct="1">
              <a:spcBef>
                <a:spcPct val="20000"/>
              </a:spcBef>
              <a:buFontTx/>
              <a:buNone/>
            </a:pPr>
            <a:r>
              <a:rPr lang="ru-RU" dirty="0"/>
              <a:t>Вставьте </a:t>
            </a:r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B09C0F2-E145-4E45-AE0D-5B86F1ACD6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44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о спикере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E604428-AA56-49AE-B201-D7203869A6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713" y="592270"/>
            <a:ext cx="8046687" cy="1413354"/>
          </a:xfrm>
        </p:spPr>
        <p:txBody>
          <a:bodyPr wrap="square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4800" kern="1200" cap="none" dirty="0">
                <a:solidFill>
                  <a:schemeClr val="tx1"/>
                </a:solidFill>
                <a:latin typeface="MTS Wide Medium" pitchFamily="34" charset="0"/>
                <a:ea typeface="MTS Wide Medium" pitchFamily="34" charset="-122"/>
                <a:cs typeface="MTS Wide Medium" pitchFamily="34" charset="-120"/>
              </a:defRPr>
            </a:lvl1pPr>
          </a:lstStyle>
          <a:p>
            <a:r>
              <a:rPr lang="ru-RU" dirty="0"/>
              <a:t>Спасибо </a:t>
            </a:r>
            <a:br>
              <a:rPr lang="ru-RU" dirty="0"/>
            </a:br>
            <a:r>
              <a:rPr lang="ru-RU" dirty="0"/>
              <a:t>за внимание</a:t>
            </a:r>
          </a:p>
        </p:txBody>
      </p:sp>
      <p:sp>
        <p:nvSpPr>
          <p:cNvPr id="11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2174672"/>
            <a:ext cx="5853889" cy="720928"/>
          </a:xfrm>
        </p:spPr>
        <p:txBody>
          <a:bodyPr lIns="0" rIns="0"/>
          <a:lstStyle>
            <a:lvl1pPr mar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  <a:defRPr lang="ru-RU" sz="1800" kern="1200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205681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dirty="0"/>
              <a:t>Напишите мне</a:t>
            </a:r>
            <a:r>
              <a:rPr lang="en-US" dirty="0"/>
              <a:t>.</a:t>
            </a:r>
            <a:r>
              <a:rPr lang="ru-RU" dirty="0"/>
              <a:t> Обсудим детали и предложим оптимальное решение под ваши задачи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2" hasCustomPrompt="1"/>
          </p:nvPr>
        </p:nvSpPr>
        <p:spPr>
          <a:xfrm>
            <a:off x="789618" y="3345803"/>
            <a:ext cx="1835151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kern="120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  <a:cs typeface="+mn-cs"/>
              </a:defRPr>
            </a:lvl1pPr>
          </a:lstStyle>
          <a:p>
            <a:pPr marL="0" lvl="0" indent="0" algn="l" defTabSz="967502" rtl="0" eaLnBrk="1" latinLnBrk="0" hangingPunct="1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ru-RU" dirty="0"/>
              <a:t>Имя </a:t>
            </a:r>
            <a:br>
              <a:rPr lang="ru-RU" dirty="0"/>
            </a:br>
            <a:r>
              <a:rPr lang="ru-RU" dirty="0"/>
              <a:t>Фамилия</a:t>
            </a:r>
          </a:p>
        </p:txBody>
      </p:sp>
      <p:sp>
        <p:nvSpPr>
          <p:cNvPr id="14" name="Текст 12"/>
          <p:cNvSpPr>
            <a:spLocks noGrp="1"/>
          </p:cNvSpPr>
          <p:nvPr>
            <p:ph type="body" sz="quarter" idx="13" hasCustomPrompt="1"/>
          </p:nvPr>
        </p:nvSpPr>
        <p:spPr>
          <a:xfrm>
            <a:off x="797022" y="3926147"/>
            <a:ext cx="3628556" cy="283335"/>
          </a:xfrm>
        </p:spPr>
        <p:txBody>
          <a:bodyPr lIns="0"/>
          <a:lstStyle>
            <a:lvl1pPr>
              <a:defRPr sz="1400" baseline="0">
                <a:solidFill>
                  <a:schemeClr val="accent2">
                    <a:lumMod val="75000"/>
                  </a:schemeClr>
                </a:solidFill>
                <a:latin typeface="+mn-lt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5" name="Текст 12"/>
          <p:cNvSpPr>
            <a:spLocks noGrp="1"/>
          </p:cNvSpPr>
          <p:nvPr>
            <p:ph type="body" sz="quarter" idx="16" hasCustomPrompt="1"/>
          </p:nvPr>
        </p:nvSpPr>
        <p:spPr>
          <a:xfrm>
            <a:off x="789618" y="4631781"/>
            <a:ext cx="2398082" cy="510862"/>
          </a:xfrm>
        </p:spPr>
        <p:txBody>
          <a:bodyPr lIns="0" anchor="ctr"/>
          <a:lstStyle>
            <a:lvl1pPr>
              <a:lnSpc>
                <a:spcPct val="100000"/>
              </a:lnSpc>
              <a:defRPr lang="ru-RU" sz="2000" baseline="0" dirty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ru-RU" dirty="0"/>
              <a:t>+</a:t>
            </a:r>
            <a:r>
              <a:rPr lang="en-US" dirty="0"/>
              <a:t>7 XXX </a:t>
            </a:r>
            <a:r>
              <a:rPr lang="en-US" dirty="0" err="1"/>
              <a:t>XXX</a:t>
            </a:r>
            <a:r>
              <a:rPr lang="en-US" dirty="0"/>
              <a:t> XX </a:t>
            </a:r>
            <a:r>
              <a:rPr lang="en-US" dirty="0" err="1"/>
              <a:t>XX</a:t>
            </a:r>
            <a:endParaRPr lang="ru-RU" dirty="0"/>
          </a:p>
        </p:txBody>
      </p:sp>
      <p:sp>
        <p:nvSpPr>
          <p:cNvPr id="16" name="Текст 12"/>
          <p:cNvSpPr>
            <a:spLocks noGrp="1"/>
          </p:cNvSpPr>
          <p:nvPr>
            <p:ph type="body" sz="quarter" idx="17" hasCustomPrompt="1"/>
          </p:nvPr>
        </p:nvSpPr>
        <p:spPr>
          <a:xfrm>
            <a:off x="789618" y="5149933"/>
            <a:ext cx="3635960" cy="283335"/>
          </a:xfrm>
        </p:spPr>
        <p:txBody>
          <a:bodyPr lIns="0"/>
          <a:lstStyle>
            <a:lvl1pPr>
              <a:defRPr sz="1400" baseline="0">
                <a:solidFill>
                  <a:schemeClr val="tx1"/>
                </a:solidFill>
                <a:latin typeface="MTS Text Medium" panose="020B0306020102020303" pitchFamily="34" charset="0"/>
                <a:ea typeface="MTS Text Medium" panose="020B0306020102020303" pitchFamily="34" charset="0"/>
              </a:defRPr>
            </a:lvl1pPr>
          </a:lstStyle>
          <a:p>
            <a:pPr lvl="0"/>
            <a:r>
              <a:rPr lang="en-US" dirty="0"/>
              <a:t>mail@mts.ru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5" b="26514"/>
          <a:stretch/>
        </p:blipFill>
        <p:spPr>
          <a:xfrm>
            <a:off x="7115174" y="3238172"/>
            <a:ext cx="5076825" cy="3619828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 userDrawn="1"/>
        </p:nvCxnSpPr>
        <p:spPr>
          <a:xfrm>
            <a:off x="507377" y="3345803"/>
            <a:ext cx="0" cy="275019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A9368B1-592F-4D17-A8E1-8A5A135620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3.svg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48" y="671256"/>
            <a:ext cx="10646027" cy="2925179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fontAlgn="auto">
              <a:lnSpc>
                <a:spcPct val="9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68E49F-55E7-BFC3-41C0-88BD23A9D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893775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86098C6-0021-BC3D-DE33-180D54DD6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sz="900" b="0" i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defRPr>
            </a:lvl1pPr>
          </a:lstStyle>
          <a:p>
            <a:pPr defTabSz="430123"/>
            <a:fld id="{A7E88AC1-0904-3C47-875C-3F6E82802988}" type="slidenum">
              <a:rPr lang="en-RU" smtClean="0"/>
              <a:pPr defTabSz="430123"/>
              <a:t>‹#›</a:t>
            </a:fld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02547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92" r:id="rId2"/>
    <p:sldLayoutId id="2147483893" r:id="rId3"/>
    <p:sldLayoutId id="2147483879" r:id="rId4"/>
    <p:sldLayoutId id="2147483891" r:id="rId5"/>
    <p:sldLayoutId id="2147483868" r:id="rId6"/>
    <p:sldLayoutId id="2147483882" r:id="rId7"/>
    <p:sldLayoutId id="2147483880" r:id="rId8"/>
    <p:sldLayoutId id="2147483901" r:id="rId9"/>
    <p:sldLayoutId id="2147483902" r:id="rId10"/>
    <p:sldLayoutId id="2147483903" r:id="rId11"/>
    <p:sldLayoutId id="2147483904" r:id="rId12"/>
    <p:sldLayoutId id="2147483905" r:id="rId13"/>
  </p:sldLayoutIdLst>
  <p:hf hdr="0" ftr="0" dt="0"/>
  <p:txStyles>
    <p:titleStyle>
      <a:lvl1pPr algn="l" defTabSz="967502" rtl="0" eaLnBrk="1" latinLnBrk="0" hangingPunct="1">
        <a:spcBef>
          <a:spcPct val="0"/>
        </a:spcBef>
        <a:buNone/>
        <a:defRPr lang="ru-RU" sz="5400" b="0" i="0" kern="1200" cap="all" spc="-71" baseline="0" dirty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480" userDrawn="1">
          <p15:clr>
            <a:srgbClr val="F26B43"/>
          </p15:clr>
        </p15:guide>
        <p15:guide id="30" orient="horz" pos="672" userDrawn="1">
          <p15:clr>
            <a:srgbClr val="F26B43"/>
          </p15:clr>
        </p15:guide>
        <p15:guide id="31" orient="horz" pos="768" userDrawn="1">
          <p15:clr>
            <a:srgbClr val="F26B43"/>
          </p15:clr>
        </p15:guide>
        <p15:guide id="32" orient="horz" pos="960" userDrawn="1">
          <p15:clr>
            <a:srgbClr val="F26B43"/>
          </p15:clr>
        </p15:guide>
        <p15:guide id="33" orient="horz" pos="1056" userDrawn="1">
          <p15:clr>
            <a:srgbClr val="F26B43"/>
          </p15:clr>
        </p15:guide>
        <p15:guide id="34" orient="horz" pos="1248" userDrawn="1">
          <p15:clr>
            <a:srgbClr val="F26B43"/>
          </p15:clr>
        </p15:guide>
        <p15:guide id="35" orient="horz" pos="1344" userDrawn="1">
          <p15:clr>
            <a:srgbClr val="F26B43"/>
          </p15:clr>
        </p15:guide>
        <p15:guide id="36" orient="horz" pos="1536" userDrawn="1">
          <p15:clr>
            <a:srgbClr val="F26B43"/>
          </p15:clr>
        </p15:guide>
        <p15:guide id="37" orient="horz" pos="1632" userDrawn="1">
          <p15:clr>
            <a:srgbClr val="F26B43"/>
          </p15:clr>
        </p15:guide>
        <p15:guide id="38" orient="horz" pos="1824" userDrawn="1">
          <p15:clr>
            <a:srgbClr val="F26B43"/>
          </p15:clr>
        </p15:guide>
        <p15:guide id="39" orient="horz" pos="1920" userDrawn="1">
          <p15:clr>
            <a:srgbClr val="F26B43"/>
          </p15:clr>
        </p15:guide>
        <p15:guide id="40" orient="horz" pos="2112" userDrawn="1">
          <p15:clr>
            <a:srgbClr val="F26B43"/>
          </p15:clr>
        </p15:guide>
        <p15:guide id="41" orient="horz" pos="2208" userDrawn="1">
          <p15:clr>
            <a:srgbClr val="F26B43"/>
          </p15:clr>
        </p15:guide>
        <p15:guide id="42" orient="horz" pos="2400" userDrawn="1">
          <p15:clr>
            <a:srgbClr val="F26B43"/>
          </p15:clr>
        </p15:guide>
        <p15:guide id="43" orient="horz" pos="2496" userDrawn="1">
          <p15:clr>
            <a:srgbClr val="F26B43"/>
          </p15:clr>
        </p15:guide>
        <p15:guide id="44" orient="horz" pos="2688" userDrawn="1">
          <p15:clr>
            <a:srgbClr val="F26B43"/>
          </p15:clr>
        </p15:guide>
        <p15:guide id="45" orient="horz" pos="2784" userDrawn="1">
          <p15:clr>
            <a:srgbClr val="F26B43"/>
          </p15:clr>
        </p15:guide>
        <p15:guide id="46" orient="horz" pos="2976" userDrawn="1">
          <p15:clr>
            <a:srgbClr val="F26B43"/>
          </p15:clr>
        </p15:guide>
        <p15:guide id="47" orient="horz" pos="3072" userDrawn="1">
          <p15:clr>
            <a:srgbClr val="F26B43"/>
          </p15:clr>
        </p15:guide>
        <p15:guide id="48" orient="horz" pos="3264" userDrawn="1">
          <p15:clr>
            <a:srgbClr val="F26B43"/>
          </p15:clr>
        </p15:guide>
        <p15:guide id="49" orient="horz" pos="3360" userDrawn="1">
          <p15:clr>
            <a:srgbClr val="F26B43"/>
          </p15:clr>
        </p15:guide>
        <p15:guide id="50" orient="horz" pos="3552" userDrawn="1">
          <p15:clr>
            <a:srgbClr val="F26B43"/>
          </p15:clr>
        </p15:guide>
        <p15:guide id="51" orient="horz" pos="3648" userDrawn="1">
          <p15:clr>
            <a:srgbClr val="F26B43"/>
          </p15:clr>
        </p15:guide>
        <p15:guide id="52" orient="horz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8C2397F-F942-DC46-9EA6-5BB12E6C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724521"/>
            <a:ext cx="11160125" cy="35858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574208-60C5-6FF5-D170-972CF8BF3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722703"/>
            <a:ext cx="11160124" cy="4622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CF4EA691-3489-412A-83F4-8E85FA046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r">
              <a:defRPr lang="en-RU" sz="900" b="0" i="0" kern="1200" smtClean="0">
                <a:solidFill>
                  <a:schemeClr val="bg1">
                    <a:lumMod val="75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lvl1pPr>
          </a:lstStyle>
          <a:p>
            <a:pPr defTabSz="430123"/>
            <a:fld id="{A7E88AC1-0904-3C47-875C-3F6E82802988}" type="slidenum">
              <a:rPr lang="ru-RU" smtClean="0"/>
              <a:pPr defTabSz="430123"/>
              <a:t>‹#›</a:t>
            </a:fld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2098D5-EA51-E05E-6217-545530327DB2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437080" y="-3174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0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59" r:id="rId2"/>
    <p:sldLayoutId id="2147483896" r:id="rId3"/>
    <p:sldLayoutId id="2147483897" r:id="rId4"/>
    <p:sldLayoutId id="2147483898" r:id="rId5"/>
    <p:sldLayoutId id="2147483895" r:id="rId6"/>
    <p:sldLayoutId id="2147483862" r:id="rId7"/>
    <p:sldLayoutId id="2147483885" r:id="rId8"/>
    <p:sldLayoutId id="2147483899" r:id="rId9"/>
    <p:sldLayoutId id="2147483886" r:id="rId10"/>
    <p:sldLayoutId id="2147483887" r:id="rId11"/>
    <p:sldLayoutId id="2147483889" r:id="rId12"/>
    <p:sldLayoutId id="2147483888" r:id="rId13"/>
    <p:sldLayoutId id="2147483890" r:id="rId14"/>
    <p:sldLayoutId id="2147483869" r:id="rId15"/>
    <p:sldLayoutId id="2147483876" r:id="rId16"/>
    <p:sldLayoutId id="2147483878" r:id="rId17"/>
    <p:sldLayoutId id="2147483877" r:id="rId18"/>
    <p:sldLayoutId id="2147483881" r:id="rId19"/>
    <p:sldLayoutId id="2147483906" r:id="rId20"/>
  </p:sldLayoutIdLst>
  <p:hf hdr="0" ftr="0" dt="0"/>
  <p:txStyles>
    <p:titleStyle>
      <a:lvl1pPr algn="l" defTabSz="967502" rtl="0" eaLnBrk="1" latinLnBrk="0" hangingPunct="1">
        <a:lnSpc>
          <a:spcPct val="90000"/>
        </a:lnSpc>
        <a:spcBef>
          <a:spcPct val="0"/>
        </a:spcBef>
        <a:buNone/>
        <a:defRPr lang="ru-RU" sz="3200" b="0" i="0" kern="1200" cap="none" spc="107" baseline="0">
          <a:solidFill>
            <a:schemeClr val="tx1"/>
          </a:solidFill>
          <a:latin typeface="MTS Wide Medium" panose="020B0306020102020303" pitchFamily="34" charset="0"/>
          <a:ea typeface="MTS Wide Medium" panose="020B0306020102020303" pitchFamily="34" charset="0"/>
          <a:cs typeface="Arial Black" charset="0"/>
        </a:defRPr>
      </a:lvl1pPr>
    </p:titleStyle>
    <p:bodyStyle>
      <a:lvl1pPr marL="0" indent="0" algn="l" defTabSz="967502" rtl="0" eaLnBrk="1" latinLnBrk="0" hangingPunct="1">
        <a:spcBef>
          <a:spcPct val="20000"/>
        </a:spcBef>
        <a:buFontTx/>
        <a:buNone/>
        <a:defRPr sz="33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1pPr>
      <a:lvl2pPr marL="483751" indent="0" algn="l" defTabSz="967502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2pPr>
      <a:lvl3pPr marL="967501" indent="0" algn="l" defTabSz="967502" rtl="0" eaLnBrk="1" latinLnBrk="0" hangingPunct="1">
        <a:spcBef>
          <a:spcPct val="20000"/>
        </a:spcBef>
        <a:buFontTx/>
        <a:buNone/>
        <a:defRPr sz="25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3pPr>
      <a:lvl4pPr marL="1451253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4pPr>
      <a:lvl5pPr marL="1935004" indent="0" algn="l" defTabSz="967502" rtl="0" eaLnBrk="1" latinLnBrk="0" hangingPunct="1">
        <a:spcBef>
          <a:spcPct val="20000"/>
        </a:spcBef>
        <a:buFontTx/>
        <a:buNone/>
        <a:defRPr sz="2100" b="0" i="0" kern="1200">
          <a:solidFill>
            <a:schemeClr val="tx1"/>
          </a:solidFill>
          <a:latin typeface="+mn-lt"/>
          <a:ea typeface="MTS Text" panose="020B0306020102020303" pitchFamily="34" charset="0"/>
          <a:cs typeface="+mn-cs"/>
        </a:defRPr>
      </a:lvl5pPr>
      <a:lvl6pPr marL="2660631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6pPr>
      <a:lvl7pPr marL="314438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7pPr>
      <a:lvl8pPr marL="3628133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8pPr>
      <a:lvl9pPr marL="4111885" indent="-241877" algn="l" defTabSz="967502" rtl="0" eaLnBrk="1" latinLnBrk="0" hangingPunct="1">
        <a:spcBef>
          <a:spcPct val="20000"/>
        </a:spcBef>
        <a:buFont typeface="Arial" pitchFamily="34" charset="0"/>
        <a:buChar char="•"/>
        <a:defRPr sz="21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751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7502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1253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5005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875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2506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6257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70009" algn="l" defTabSz="96750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320" userDrawn="1">
          <p15:clr>
            <a:srgbClr val="F26B43"/>
          </p15:clr>
        </p15:guide>
        <p15:guide id="4" pos="818" userDrawn="1">
          <p15:clr>
            <a:srgbClr val="F26B43"/>
          </p15:clr>
        </p15:guide>
        <p15:guide id="5" pos="914" userDrawn="1">
          <p15:clr>
            <a:srgbClr val="F26B43"/>
          </p15:clr>
        </p15:guide>
        <p15:guide id="6" pos="1413" userDrawn="1">
          <p15:clr>
            <a:srgbClr val="F26B43"/>
          </p15:clr>
        </p15:guide>
        <p15:guide id="7" pos="1509" userDrawn="1">
          <p15:clr>
            <a:srgbClr val="F26B43"/>
          </p15:clr>
        </p15:guide>
        <p15:guide id="8" pos="2008" userDrawn="1">
          <p15:clr>
            <a:srgbClr val="F26B43"/>
          </p15:clr>
        </p15:guide>
        <p15:guide id="9" pos="2104" userDrawn="1">
          <p15:clr>
            <a:srgbClr val="F26B43"/>
          </p15:clr>
        </p15:guide>
        <p15:guide id="10" pos="2602" userDrawn="1">
          <p15:clr>
            <a:srgbClr val="F26B43"/>
          </p15:clr>
        </p15:guide>
        <p15:guide id="11" pos="2698" userDrawn="1">
          <p15:clr>
            <a:srgbClr val="F26B43"/>
          </p15:clr>
        </p15:guide>
        <p15:guide id="12" pos="3197" userDrawn="1">
          <p15:clr>
            <a:srgbClr val="F26B43"/>
          </p15:clr>
        </p15:guide>
        <p15:guide id="13" pos="3293" userDrawn="1">
          <p15:clr>
            <a:srgbClr val="F26B43"/>
          </p15:clr>
        </p15:guide>
        <p15:guide id="14" pos="3792" userDrawn="1">
          <p15:clr>
            <a:srgbClr val="F26B43"/>
          </p15:clr>
        </p15:guide>
        <p15:guide id="15" pos="3888" userDrawn="1">
          <p15:clr>
            <a:srgbClr val="F26B43"/>
          </p15:clr>
        </p15:guide>
        <p15:guide id="16" pos="4386" userDrawn="1">
          <p15:clr>
            <a:srgbClr val="F26B43"/>
          </p15:clr>
        </p15:guide>
        <p15:guide id="17" pos="4482" userDrawn="1">
          <p15:clr>
            <a:srgbClr val="F26B43"/>
          </p15:clr>
        </p15:guide>
        <p15:guide id="18" pos="4981" userDrawn="1">
          <p15:clr>
            <a:srgbClr val="F26B43"/>
          </p15:clr>
        </p15:guide>
        <p15:guide id="19" pos="5077" userDrawn="1">
          <p15:clr>
            <a:srgbClr val="F26B43"/>
          </p15:clr>
        </p15:guide>
        <p15:guide id="20" pos="5576" userDrawn="1">
          <p15:clr>
            <a:srgbClr val="F26B43"/>
          </p15:clr>
        </p15:guide>
        <p15:guide id="21" pos="5672" userDrawn="1">
          <p15:clr>
            <a:srgbClr val="F26B43"/>
          </p15:clr>
        </p15:guide>
        <p15:guide id="22" pos="6170" userDrawn="1">
          <p15:clr>
            <a:srgbClr val="F26B43"/>
          </p15:clr>
        </p15:guide>
        <p15:guide id="23" pos="6266" userDrawn="1">
          <p15:clr>
            <a:srgbClr val="F26B43"/>
          </p15:clr>
        </p15:guide>
        <p15:guide id="24" pos="6765" userDrawn="1">
          <p15:clr>
            <a:srgbClr val="F26B43"/>
          </p15:clr>
        </p15:guide>
        <p15:guide id="25" pos="6861" userDrawn="1">
          <p15:clr>
            <a:srgbClr val="F26B43"/>
          </p15:clr>
        </p15:guide>
        <p15:guide id="26" pos="7360" userDrawn="1">
          <p15:clr>
            <a:srgbClr val="F26B43"/>
          </p15:clr>
        </p15:guide>
        <p15:guide id="27" orient="horz" userDrawn="1">
          <p15:clr>
            <a:srgbClr val="F26B43"/>
          </p15:clr>
        </p15:guide>
        <p15:guide id="28" orient="horz" pos="4320" userDrawn="1">
          <p15:clr>
            <a:srgbClr val="F26B43"/>
          </p15:clr>
        </p15:guide>
        <p15:guide id="29" orient="horz" pos="320" userDrawn="1">
          <p15:clr>
            <a:srgbClr val="F26B43"/>
          </p15:clr>
        </p15:guide>
        <p15:guide id="30" orient="horz" pos="696" userDrawn="1">
          <p15:clr>
            <a:srgbClr val="F26B43"/>
          </p15:clr>
        </p15:guide>
        <p15:guide id="31" orient="horz" pos="792" userDrawn="1">
          <p15:clr>
            <a:srgbClr val="F26B43"/>
          </p15:clr>
        </p15:guide>
        <p15:guide id="32" orient="horz" pos="1168" userDrawn="1">
          <p15:clr>
            <a:srgbClr val="F26B43"/>
          </p15:clr>
        </p15:guide>
        <p15:guide id="33" orient="horz" pos="1264" userDrawn="1">
          <p15:clr>
            <a:srgbClr val="F26B43"/>
          </p15:clr>
        </p15:guide>
        <p15:guide id="34" orient="horz" pos="1661" userDrawn="1">
          <p15:clr>
            <a:srgbClr val="F26B43"/>
          </p15:clr>
        </p15:guide>
        <p15:guide id="35" orient="horz" pos="1736" userDrawn="1">
          <p15:clr>
            <a:srgbClr val="F26B43"/>
          </p15:clr>
        </p15:guide>
        <p15:guide id="36" orient="horz" pos="2112" userDrawn="1">
          <p15:clr>
            <a:srgbClr val="F26B43"/>
          </p15:clr>
        </p15:guide>
        <p15:guide id="37" orient="horz" pos="2208" userDrawn="1">
          <p15:clr>
            <a:srgbClr val="F26B43"/>
          </p15:clr>
        </p15:guide>
        <p15:guide id="38" orient="horz" pos="2584" userDrawn="1">
          <p15:clr>
            <a:srgbClr val="F26B43"/>
          </p15:clr>
        </p15:guide>
        <p15:guide id="39" orient="horz" pos="2680" userDrawn="1">
          <p15:clr>
            <a:srgbClr val="F26B43"/>
          </p15:clr>
        </p15:guide>
        <p15:guide id="40" orient="horz" pos="3056" userDrawn="1">
          <p15:clr>
            <a:srgbClr val="F26B43"/>
          </p15:clr>
        </p15:guide>
        <p15:guide id="41" orient="horz" pos="3152" userDrawn="1">
          <p15:clr>
            <a:srgbClr val="F26B43"/>
          </p15:clr>
        </p15:guide>
        <p15:guide id="42" orient="horz" pos="3528" userDrawn="1">
          <p15:clr>
            <a:srgbClr val="F26B43"/>
          </p15:clr>
        </p15:guide>
        <p15:guide id="43" orient="horz" pos="3624" userDrawn="1">
          <p15:clr>
            <a:srgbClr val="F26B43"/>
          </p15:clr>
        </p15:guide>
        <p15:guide id="44" orient="horz" pos="40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postgrespro/articles/446652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db.jp/pg/pgsql06/02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habr.com/ru/companies/otus/articles/494784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alando/postgres-operato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59361" y="651933"/>
            <a:ext cx="9657557" cy="2777067"/>
          </a:xfrm>
        </p:spPr>
        <p:txBody>
          <a:bodyPr/>
          <a:lstStyle/>
          <a:p>
            <a:r>
              <a:rPr lang="en-US" dirty="0" err="1"/>
              <a:t>Debezium</a:t>
            </a:r>
            <a:r>
              <a:rPr lang="ru-RU" dirty="0"/>
              <a:t>: проблемы и способы их решения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459361" y="3429000"/>
            <a:ext cx="5853889" cy="72092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9291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10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44682" y="3560376"/>
            <a:ext cx="3283529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43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11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28057" y="4913019"/>
            <a:ext cx="7049194" cy="134413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52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12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0930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13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454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получить начальное состояние таблицы перед стартом репликации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 err="1"/>
              <a:t>s</a:t>
            </a:r>
            <a:r>
              <a:rPr lang="en-US" sz="1800" dirty="0" err="1"/>
              <a:t>napshot.mode</a:t>
            </a:r>
            <a:r>
              <a:rPr lang="en-US" sz="1800" dirty="0"/>
              <a:t>=INITIAL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14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</a:t>
            </a:r>
            <a:r>
              <a:rPr lang="en-US" dirty="0"/>
              <a:t>snapshot </a:t>
            </a:r>
            <a:r>
              <a:rPr lang="ru-RU" dirty="0"/>
              <a:t>таблицы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8793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15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8A4EF-1FFD-0A49-9AA1-782DE9D6B5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E42158-B8F2-5F49-9E3E-9C4D0E9925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6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73565" y="2093165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9000" y="2099488"/>
            <a:ext cx="5411386" cy="3176154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>
          <a:xfrm>
            <a:off x="821455" y="2390647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6466218" y="2390647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21455" y="2766383"/>
            <a:ext cx="4822841" cy="2570145"/>
          </a:xfrm>
        </p:spPr>
        <p:txBody>
          <a:bodyPr/>
          <a:lstStyle/>
          <a:p>
            <a:r>
              <a:rPr lang="ru-RU" sz="1800" dirty="0"/>
              <a:t>Нужно изменить список реплицируемых таблиц, при этом получив начальное состояние новой таблицы</a:t>
            </a:r>
            <a:r>
              <a:rPr lang="en-US" sz="1800" dirty="0"/>
              <a:t>. </a:t>
            </a:r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 </a:t>
            </a:r>
            <a:r>
              <a:rPr lang="ru-RU" sz="1800" dirty="0" err="1"/>
              <a:t>снепшоты</a:t>
            </a:r>
            <a:r>
              <a:rPr lang="ru-RU" sz="1800" dirty="0"/>
              <a:t> не запускаются для новых таблиц</a:t>
            </a:r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15"/>
          </p:nvPr>
        </p:nvSpPr>
        <p:spPr>
          <a:xfrm>
            <a:off x="6466218" y="2766383"/>
            <a:ext cx="4822841" cy="2570145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800" dirty="0"/>
              <a:t>Создать новый слот и публикацию рядом</a:t>
            </a:r>
          </a:p>
          <a:p>
            <a:pPr marL="285750" indent="-285750">
              <a:buFontTx/>
              <a:buChar char="-"/>
            </a:pPr>
            <a:r>
              <a:rPr lang="en-US" sz="1800" dirty="0" err="1"/>
              <a:t>snapshot.mode</a:t>
            </a:r>
            <a:r>
              <a:rPr lang="en-US" sz="1800" dirty="0"/>
              <a:t>=INITIAL_ALWAYS &amp; ALTER PUBLICATION {name}</a:t>
            </a:r>
            <a:r>
              <a:rPr lang="ru-RU" sz="1800" dirty="0"/>
              <a:t> </a:t>
            </a:r>
            <a:r>
              <a:rPr lang="en-US" sz="1800" dirty="0"/>
              <a:t>ADD TABLE {table}; &amp; </a:t>
            </a:r>
            <a:r>
              <a:rPr lang="ru-RU" sz="1800" dirty="0"/>
              <a:t>рестарт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16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Изменение списка реплицируемых таблиц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AC6CA8E6-0AFD-644D-869E-9B3232C62486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556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36502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</a:t>
            </a:r>
            <a:r>
              <a:rPr lang="en-US" sz="1800" dirty="0" err="1"/>
              <a:t>snapshot.mode</a:t>
            </a:r>
            <a:r>
              <a:rPr lang="en-US" sz="1800" dirty="0"/>
              <a:t>=INITIAL_ALWAYS </a:t>
            </a:r>
            <a:r>
              <a:rPr lang="ru-RU" sz="1800" dirty="0"/>
              <a:t>каждый рестарт </a:t>
            </a:r>
            <a:r>
              <a:rPr lang="ru-RU" sz="1800" dirty="0" err="1"/>
              <a:t>тригеррит</a:t>
            </a:r>
            <a:r>
              <a:rPr lang="ru-RU" sz="1800" dirty="0"/>
              <a:t> повторный </a:t>
            </a:r>
            <a:r>
              <a:rPr lang="ru-RU" sz="1800" dirty="0" err="1"/>
              <a:t>снепшот</a:t>
            </a:r>
            <a:r>
              <a:rPr lang="ru-RU" sz="1800" dirty="0"/>
              <a:t> по всем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Запускать </a:t>
            </a:r>
            <a:r>
              <a:rPr lang="ru-RU" sz="1600" dirty="0" err="1"/>
              <a:t>снепшоты</a:t>
            </a:r>
            <a:r>
              <a:rPr lang="ru-RU" sz="1600" dirty="0"/>
              <a:t> самостоятельно по нужному подмножеству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бесконечных </a:t>
            </a:r>
            <a:r>
              <a:rPr lang="ru-RU" dirty="0" err="1"/>
              <a:t>снепшотов</a:t>
            </a:r>
            <a:r>
              <a:rPr lang="ru-RU" dirty="0"/>
              <a:t>?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Initial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7342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19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492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6" name="Рисунок 45"/>
          <p:cNvSpPr>
            <a:spLocks noGrp="1"/>
          </p:cNvSpPr>
          <p:nvPr>
            <p:ph type="pic" sz="quarter" idx="15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>
            <a:off x="5222668" y="2676026"/>
            <a:ext cx="635587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>
            <a:off x="5222668" y="4554776"/>
            <a:ext cx="6355879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796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162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431489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управлять запуском </a:t>
            </a:r>
            <a:r>
              <a:rPr lang="ru-RU" sz="1800" dirty="0" err="1"/>
              <a:t>снепшотов</a:t>
            </a:r>
            <a:r>
              <a:rPr lang="ru-RU" sz="1800" dirty="0"/>
              <a:t> самостоятельно, чтобы иметь возможность при добавлении новых таблиц получать их начальное состояние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err="1"/>
              <a:t>snapshot.mode</a:t>
            </a:r>
            <a:r>
              <a:rPr lang="en-US" sz="1600" dirty="0"/>
              <a:t>=INITIAL </a:t>
            </a:r>
            <a:r>
              <a:rPr lang="ru-RU" sz="1600" dirty="0"/>
              <a:t>или</a:t>
            </a:r>
            <a:r>
              <a:rPr lang="en-US" sz="1600" dirty="0"/>
              <a:t> </a:t>
            </a:r>
            <a:r>
              <a:rPr lang="en-US" sz="1600" dirty="0" err="1"/>
              <a:t>snapshot.mode</a:t>
            </a:r>
            <a:r>
              <a:rPr lang="en-US" sz="1600" dirty="0"/>
              <a:t>=NO_DATA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сигналы (</a:t>
            </a:r>
            <a:r>
              <a:rPr lang="en-US" sz="1600" dirty="0" err="1"/>
              <a:t>kafka</a:t>
            </a:r>
            <a:r>
              <a:rPr lang="en-US" sz="1600" dirty="0"/>
              <a:t>, </a:t>
            </a:r>
            <a:r>
              <a:rPr lang="en-US" sz="1600" dirty="0" err="1"/>
              <a:t>jmx</a:t>
            </a:r>
            <a:r>
              <a:rPr lang="en-US" sz="1600" dirty="0"/>
              <a:t>, source, custom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9598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9931C-349E-F24B-ABE1-CA5951A1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436776"/>
            <a:ext cx="11168062" cy="25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4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23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9931C-349E-F24B-ABE1-CA5951A1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436776"/>
            <a:ext cx="11168062" cy="258134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8ACEAC5-1C86-534D-B215-A7163E77167E}"/>
              </a:ext>
            </a:extLst>
          </p:cNvPr>
          <p:cNvSpPr/>
          <p:nvPr/>
        </p:nvSpPr>
        <p:spPr>
          <a:xfrm>
            <a:off x="515938" y="2858272"/>
            <a:ext cx="3482484" cy="1422783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5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Ручное управление </a:t>
            </a:r>
            <a:r>
              <a:rPr lang="ru-RU" dirty="0" err="1"/>
              <a:t>снепшотами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24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89931C-349E-F24B-ABE1-CA5951A1E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2436776"/>
            <a:ext cx="11168062" cy="2581347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8ACEAC5-1C86-534D-B215-A7163E77167E}"/>
              </a:ext>
            </a:extLst>
          </p:cNvPr>
          <p:cNvSpPr/>
          <p:nvPr/>
        </p:nvSpPr>
        <p:spPr>
          <a:xfrm>
            <a:off x="515938" y="4247764"/>
            <a:ext cx="10091102" cy="698309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57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3015450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B5BAD-3D05-2B4E-8BD8-33E124E648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EE1A84-B2FD-0B4C-8018-0083BEA826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54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26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1104900"/>
            <a:ext cx="11168062" cy="5071456"/>
          </a:xfrm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51910E-4348-9249-8A6E-8E2F58C1E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61" y="1399727"/>
            <a:ext cx="9617278" cy="448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32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27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1104900"/>
            <a:ext cx="11168062" cy="5071456"/>
          </a:xfrm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6" y="65587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 </a:t>
            </a:r>
            <a:r>
              <a:rPr lang="en-US" sz="1200" dirty="0">
                <a:latin typeface="+mj-lt"/>
                <a:hlinkClick r:id="rId3"/>
              </a:rPr>
              <a:t>https://habr.com/ru/companies/postgrespro/articles/446652/</a:t>
            </a:r>
            <a:r>
              <a:rPr lang="ru-RU" sz="1200" dirty="0">
                <a:latin typeface="+mj-lt"/>
              </a:rPr>
              <a:t> </a:t>
            </a:r>
            <a:endParaRPr lang="en-US" sz="1200" dirty="0">
              <a:latin typeface="+mj-lt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C621DC1-55D4-9B46-A1D2-C8BCA081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49" y="1544839"/>
            <a:ext cx="10183902" cy="419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902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 и горизонт событий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28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938" y="1104900"/>
            <a:ext cx="11168062" cy="5071456"/>
          </a:xfrm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B2568-5708-974C-98D7-EF5675BD9348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3"/>
              </a:rPr>
              <a:t>https://www.interdb.jp/pg/pgsql06/02.html</a:t>
            </a:r>
            <a:endParaRPr lang="en-US" sz="1200" dirty="0">
              <a:latin typeface="+mj-lt"/>
            </a:endParaRPr>
          </a:p>
        </p:txBody>
      </p:sp>
      <p:pic>
        <p:nvPicPr>
          <p:cNvPr id="11266" name="Picture 2" descr="6.2. Visibility Map :: Hironobu SUZUKI @ InterDB">
            <a:extLst>
              <a:ext uri="{FF2B5EF4-FFF2-40B4-BE49-F238E27FC236}">
                <a16:creationId xmlns:a16="http://schemas.microsoft.com/office/drawing/2014/main" id="{FC16CD90-ADC9-AA44-AF77-BDF4EECCA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5"/>
          <a:stretch/>
        </p:blipFill>
        <p:spPr bwMode="auto">
          <a:xfrm>
            <a:off x="3556583" y="893271"/>
            <a:ext cx="4638553" cy="507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522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BLOCKING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для больших таблиц держит транзакцию слишком долго, что оказывает негативный эффект на весь кластер: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</a:t>
            </a:r>
            <a:r>
              <a:rPr lang="en-US" sz="1800" dirty="0"/>
              <a:t>WAL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Растет общее занимаемое место</a:t>
            </a:r>
          </a:p>
          <a:p>
            <a:pPr marL="285750" indent="-285750">
              <a:buFontTx/>
              <a:buChar char="-"/>
            </a:pPr>
            <a:r>
              <a:rPr lang="ru-RU" sz="1800" dirty="0"/>
              <a:t>Страдают запросы к другим таблицам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INCREMENTAL </a:t>
            </a:r>
            <a:r>
              <a:rPr lang="ru-RU" sz="1600" dirty="0" err="1"/>
              <a:t>снепшот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Работает только с типом </a:t>
            </a:r>
            <a:r>
              <a:rPr lang="en-US" sz="1600" dirty="0">
                <a:solidFill>
                  <a:schemeClr val="accent6"/>
                </a:solidFill>
              </a:rPr>
              <a:t>source</a:t>
            </a:r>
            <a:endParaRPr lang="ru-RU" sz="1600" dirty="0">
              <a:solidFill>
                <a:schemeClr val="accent6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29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Длинные транзакции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8946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1E698CF7-F1B3-C669-B48D-AB3AF7DEFFD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ru-RU" dirty="0"/>
              <a:t>Проблемы и решения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38B2706-2D95-D3B8-20B5-B9108F2AC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dirty="0"/>
              <a:t>02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9072E0A-1C55-2E10-E0E3-9E0C52C1FD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ru-RU" dirty="0"/>
              <a:t>Итоги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D0CB17B-5776-C050-FCF6-6927E82FF36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ru-RU" dirty="0"/>
              <a:t>03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CD0BB26-E877-83A7-84C2-4F87DE395D0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“CDC”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47ECB90-D138-2420-C5D7-16E90F952B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ru-RU" dirty="0"/>
              <a:t>01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FC0E5-7AEF-680E-D779-60615D9B1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fld id="{A7E88AC1-0904-3C47-875C-3F6E82802988}" type="slidenum">
              <a:rPr lang="en-RU" smtClean="0"/>
              <a:pPr/>
              <a:t>3</a:t>
            </a:fld>
            <a:endParaRPr lang="en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20B6F-E294-9356-A360-CCB77901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58" y="460591"/>
            <a:ext cx="10759604" cy="358588"/>
          </a:xfrm>
        </p:spPr>
        <p:txBody>
          <a:bodyPr/>
          <a:lstStyle/>
          <a:p>
            <a:r>
              <a:rPr lang="ru-RU" dirty="0"/>
              <a:t>Оглавление</a:t>
            </a:r>
          </a:p>
        </p:txBody>
      </p:sp>
    </p:spTree>
    <p:extLst>
      <p:ext uri="{BB962C8B-B14F-4D97-AF65-F5344CB8AC3E}">
        <p14:creationId xmlns:p14="http://schemas.microsoft.com/office/powerpoint/2010/main" val="571953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30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FC27B-E2C4-A44F-B0DB-140D046D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3165185"/>
            <a:ext cx="10607040" cy="11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31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FC27B-E2C4-A44F-B0DB-140D046DF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3165185"/>
            <a:ext cx="10607040" cy="1124529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266F4B9-2210-3243-B9D6-8742A04441FB}"/>
              </a:ext>
            </a:extLst>
          </p:cNvPr>
          <p:cNvSpPr/>
          <p:nvPr/>
        </p:nvSpPr>
        <p:spPr>
          <a:xfrm>
            <a:off x="4962363" y="3727448"/>
            <a:ext cx="2053579" cy="428915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32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2290" name="Picture 2" descr="DBLog — общий фреймворк для Change Data Capture / Хабр">
            <a:extLst>
              <a:ext uri="{FF2B5EF4-FFF2-40B4-BE49-F238E27FC236}">
                <a16:creationId xmlns:a16="http://schemas.microsoft.com/office/drawing/2014/main" id="{D1E2F5F2-66FF-EA4A-A8D4-39524372A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1" t="2928" r="19931"/>
          <a:stretch/>
        </p:blipFill>
        <p:spPr bwMode="auto">
          <a:xfrm>
            <a:off x="689955" y="1233776"/>
            <a:ext cx="5943601" cy="439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4E8BB-9981-274B-A78A-6AD7EE99CFAD}"/>
              </a:ext>
            </a:extLst>
          </p:cNvPr>
          <p:cNvSpPr txBox="1"/>
          <p:nvPr/>
        </p:nvSpPr>
        <p:spPr>
          <a:xfrm>
            <a:off x="689955" y="6558741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1200" dirty="0">
                <a:latin typeface="+mj-lt"/>
              </a:rPr>
              <a:t>Источник: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>
                <a:latin typeface="+mj-lt"/>
                <a:hlinkClick r:id="rId4"/>
              </a:rPr>
              <a:t>https://habr.com/ru/companies/otus/articles/494784/</a:t>
            </a:r>
            <a:endParaRPr lang="en-US" sz="1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3164A-DF6A-E94E-8122-DF11A052DAE9}"/>
              </a:ext>
            </a:extLst>
          </p:cNvPr>
          <p:cNvSpPr txBox="1"/>
          <p:nvPr/>
        </p:nvSpPr>
        <p:spPr>
          <a:xfrm>
            <a:off x="7297601" y="3241963"/>
            <a:ext cx="4696691" cy="37407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ru-RU" sz="1600" dirty="0">
                <a:latin typeface="+mj-lt"/>
              </a:rPr>
              <a:t>Размер </a:t>
            </a:r>
            <a:r>
              <a:rPr lang="ru-RU" sz="1600" dirty="0" err="1">
                <a:latin typeface="+mj-lt"/>
              </a:rPr>
              <a:t>чанка</a:t>
            </a:r>
            <a:r>
              <a:rPr lang="ru-RU" sz="1600" dirty="0">
                <a:latin typeface="+mj-lt"/>
              </a:rPr>
              <a:t>: </a:t>
            </a:r>
          </a:p>
          <a:p>
            <a:r>
              <a:rPr lang="en-US" sz="1600" dirty="0" err="1">
                <a:solidFill>
                  <a:srgbClr val="FF0000"/>
                </a:solidFill>
                <a:latin typeface="+mj-lt"/>
              </a:rPr>
              <a:t>incremental.snapshot.chunk.size</a:t>
            </a:r>
            <a:endParaRPr lang="en-US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7441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C148-DDE8-694D-A4A9-4C9C240ED52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B5A3FD-2337-1D43-A2E1-8C2B0044DF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4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en-US" sz="1800" dirty="0"/>
              <a:t>INCREMENTAL </a:t>
            </a:r>
            <a:r>
              <a:rPr lang="ru-RU" sz="1800" dirty="0" err="1"/>
              <a:t>снепшот</a:t>
            </a:r>
            <a:r>
              <a:rPr lang="en-US" sz="1800" dirty="0"/>
              <a:t> </a:t>
            </a:r>
            <a:r>
              <a:rPr lang="ru-RU" sz="1800" dirty="0"/>
              <a:t>работает только для таблиц с </a:t>
            </a:r>
            <a:r>
              <a:rPr lang="en-US" sz="1800" dirty="0"/>
              <a:t>PK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версии </a:t>
            </a:r>
            <a:r>
              <a:rPr lang="en-US" sz="1600" dirty="0" err="1"/>
              <a:t>debezium</a:t>
            </a:r>
            <a:r>
              <a:rPr lang="en-US" sz="1600" dirty="0"/>
              <a:t> 2.2 </a:t>
            </a:r>
            <a:r>
              <a:rPr lang="ru-RU" sz="1600" dirty="0"/>
              <a:t>есть возможность в сигналах использовать </a:t>
            </a:r>
            <a:r>
              <a:rPr lang="en-US" sz="1600" dirty="0" err="1"/>
              <a:t>surrogate.key</a:t>
            </a: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3786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35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B7D2B-C8CF-0448-8FC2-648A2D1C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34" y="2882034"/>
            <a:ext cx="10274531" cy="109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88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ad-hoc snapshot </a:t>
            </a:r>
            <a:r>
              <a:rPr lang="ru-RU" dirty="0"/>
              <a:t>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36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B7D2B-C8CF-0448-8FC2-648A2D1C8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34" y="2882034"/>
            <a:ext cx="10274531" cy="1093931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BA4715C7-7CBB-4340-9549-2A9463AED0AF}"/>
              </a:ext>
            </a:extLst>
          </p:cNvPr>
          <p:cNvSpPr/>
          <p:nvPr/>
        </p:nvSpPr>
        <p:spPr>
          <a:xfrm>
            <a:off x="8694777" y="3298535"/>
            <a:ext cx="2128394" cy="43388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594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1CE21-AFD5-F444-8BBF-7252F19526E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C1FCF3-E4C3-4B46-8553-4BC6105DD3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04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Процесс снятия </a:t>
            </a:r>
            <a:r>
              <a:rPr lang="ru-RU" sz="1800" dirty="0" err="1"/>
              <a:t>снепшота</a:t>
            </a:r>
            <a:r>
              <a:rPr lang="ru-RU" sz="1800" dirty="0"/>
              <a:t> для больших таблиц занимает много времени (часы / десятки часов)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Реализовать </a:t>
            </a:r>
            <a:r>
              <a:rPr lang="ru-RU" sz="1600" dirty="0" err="1"/>
              <a:t>кастомную</a:t>
            </a:r>
            <a:r>
              <a:rPr lang="ru-RU" sz="1600" dirty="0"/>
              <a:t> логику снятия </a:t>
            </a:r>
            <a:r>
              <a:rPr lang="ru-RU" sz="1600" dirty="0" err="1"/>
              <a:t>снепшота</a:t>
            </a:r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Использовать другие готовые решения (</a:t>
            </a:r>
            <a:r>
              <a:rPr lang="en-US" sz="1600" dirty="0"/>
              <a:t>e.g. Apache </a:t>
            </a:r>
            <a:r>
              <a:rPr lang="en-US" sz="1600" dirty="0" err="1"/>
              <a:t>Flink</a:t>
            </a:r>
            <a:r>
              <a:rPr lang="en-US" sz="1600" dirty="0"/>
              <a:t> CDC</a:t>
            </a:r>
            <a:r>
              <a:rPr lang="ru-RU" sz="1600" dirty="0"/>
              <a:t>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Долгий процесс снятия </a:t>
            </a:r>
            <a:r>
              <a:rPr lang="ru-RU" dirty="0" err="1"/>
              <a:t>снепшота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827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Был отправлен сигнал на запуск </a:t>
            </a:r>
            <a:r>
              <a:rPr lang="ru-RU" sz="1800" dirty="0" err="1"/>
              <a:t>снепшота</a:t>
            </a:r>
            <a:r>
              <a:rPr lang="ru-RU" sz="1800" dirty="0"/>
              <a:t>, но ничего не происходит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39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Снепшот</a:t>
            </a:r>
            <a:r>
              <a:rPr lang="ru-RU" dirty="0"/>
              <a:t> не запускается после сигнала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3C4B2D-3078-5949-887E-62B513FAA01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D23392-5318-8947-9350-317F838B64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6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https://</a:t>
            </a:r>
            <a:r>
              <a:rPr lang="en-US" dirty="0" err="1">
                <a:solidFill>
                  <a:schemeClr val="tx1"/>
                </a:solidFill>
              </a:rPr>
              <a:t>en.wikipedia.org</a:t>
            </a:r>
            <a:r>
              <a:rPr lang="en-US" dirty="0">
                <a:solidFill>
                  <a:schemeClr val="tx1"/>
                </a:solidFill>
              </a:rPr>
              <a:t>/wiki/</a:t>
            </a:r>
            <a:r>
              <a:rPr lang="en-US" dirty="0" err="1">
                <a:solidFill>
                  <a:schemeClr val="tx1"/>
                </a:solidFill>
              </a:rPr>
              <a:t>Change_data_capture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</a:t>
            </a:r>
            <a:r>
              <a:rPr lang="en-US" dirty="0"/>
              <a:t>“CDC”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13414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При запуске инкрементального </a:t>
            </a:r>
            <a:r>
              <a:rPr lang="ru-RU" sz="1800" dirty="0" err="1"/>
              <a:t>снепшота</a:t>
            </a:r>
            <a:r>
              <a:rPr lang="ru-RU" sz="1800" dirty="0"/>
              <a:t> процесс </a:t>
            </a:r>
            <a:r>
              <a:rPr lang="ru-RU" sz="1800" dirty="0" err="1"/>
              <a:t>снепшота</a:t>
            </a:r>
            <a:r>
              <a:rPr lang="ru-RU" sz="1800" dirty="0"/>
              <a:t> завершается с ошибкой об отсутствии схемы таблицы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Дождаться любого изменения в </a:t>
            </a:r>
            <a:r>
              <a:rPr lang="en-US" sz="1600" dirty="0"/>
              <a:t>WAL </a:t>
            </a:r>
            <a:r>
              <a:rPr lang="ru-RU" sz="1600" dirty="0"/>
              <a:t>по реплицируемым таблицам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Добавить сигнальную таблицу в </a:t>
            </a:r>
            <a:r>
              <a:rPr lang="en-US" sz="1600" dirty="0"/>
              <a:t>publication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Снепшот</a:t>
            </a:r>
            <a:r>
              <a:rPr lang="ru-RU" dirty="0"/>
              <a:t> не запускается после сигнала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7662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Был отправлен сигнал на запуск </a:t>
            </a:r>
            <a:r>
              <a:rPr lang="ru-RU" sz="1800" dirty="0" err="1"/>
              <a:t>снепшота</a:t>
            </a:r>
            <a:r>
              <a:rPr lang="ru-RU" sz="1800" dirty="0"/>
              <a:t>, но ничего не происходит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FD7D1-EDF2-074A-927D-758AF40DE1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9B134C-65F5-3C45-9937-B40D84FDF1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85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Был отправлен сигнал на запуск </a:t>
            </a:r>
            <a:r>
              <a:rPr lang="ru-RU" sz="1800" dirty="0" err="1"/>
              <a:t>снепшота</a:t>
            </a:r>
            <a:r>
              <a:rPr lang="ru-RU" sz="1800" dirty="0"/>
              <a:t>, но ничего не происходит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Предварительно </a:t>
            </a:r>
            <a:r>
              <a:rPr lang="ru-RU" sz="1600" dirty="0" err="1"/>
              <a:t>стригеррить</a:t>
            </a:r>
            <a:r>
              <a:rPr lang="ru-RU" sz="1600" dirty="0"/>
              <a:t> любое изменение по таблице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Обновить </a:t>
            </a:r>
            <a:r>
              <a:rPr lang="en-US" sz="1600" dirty="0" err="1"/>
              <a:t>debezium</a:t>
            </a:r>
            <a:r>
              <a:rPr lang="en-US" sz="1600" dirty="0"/>
              <a:t> </a:t>
            </a:r>
            <a:r>
              <a:rPr lang="ru-RU" sz="1600" dirty="0"/>
              <a:t>до версии </a:t>
            </a:r>
            <a:r>
              <a:rPr lang="en-US" sz="1600" dirty="0"/>
              <a:t>&gt;3.1.2</a:t>
            </a:r>
            <a:r>
              <a:rPr lang="ru-RU" sz="1600" dirty="0"/>
              <a:t> 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Запустить </a:t>
            </a:r>
            <a:r>
              <a:rPr lang="en-US" sz="1600" dirty="0"/>
              <a:t>BLOCKING </a:t>
            </a:r>
            <a:r>
              <a:rPr lang="ru-RU" sz="1600" dirty="0" err="1"/>
              <a:t>снепшот</a:t>
            </a:r>
            <a:r>
              <a:rPr lang="ru-RU" sz="1600" dirty="0"/>
              <a:t> с фильтром и </a:t>
            </a:r>
            <a:r>
              <a:rPr lang="en-US" sz="1600" dirty="0"/>
              <a:t>LIMIT 0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ru-RU" dirty="0" err="1"/>
              <a:t>снепшот</a:t>
            </a:r>
            <a:r>
              <a:rPr lang="ru-RU" dirty="0"/>
              <a:t> падает с ошибкой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Решения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5413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A144C-1970-4648-BAEA-79ACC042A5F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CB360D-20EE-8542-8811-5294CE9D0E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9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Владельцы БД категорически против генерации любой дополнительной нагрузки от </a:t>
            </a:r>
            <a:r>
              <a:rPr lang="ru-RU" sz="1800" dirty="0" err="1"/>
              <a:t>снепшотов</a:t>
            </a:r>
            <a:r>
              <a:rPr lang="ru-RU" sz="1800" dirty="0"/>
              <a:t>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Начиная с </a:t>
            </a:r>
            <a:r>
              <a:rPr lang="en-US" sz="1600" dirty="0"/>
              <a:t>pg16 </a:t>
            </a:r>
            <a:r>
              <a:rPr lang="ru-RU" sz="1600" dirty="0"/>
              <a:t>и </a:t>
            </a:r>
            <a:r>
              <a:rPr lang="en-US" sz="1600" dirty="0" err="1"/>
              <a:t>debezium</a:t>
            </a:r>
            <a:r>
              <a:rPr lang="en-US" sz="1600" dirty="0"/>
              <a:t> 2.5+, </a:t>
            </a:r>
            <a:r>
              <a:rPr lang="ru-RU" sz="1600" dirty="0"/>
              <a:t>можно настроить логическую репликацию на репликах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снизить нагрузку от </a:t>
            </a:r>
            <a:r>
              <a:rPr lang="ru-RU" dirty="0" err="1"/>
              <a:t>снепшотов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Ad-hoc snapshots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8758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45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954942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715ED-3E4D-7A4E-A659-F3F1E766F76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868211-CC61-BA4B-9DFD-D9C54A742F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87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6EFF7-E683-8A48-83D7-428C35BE85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TODO: </a:t>
            </a:r>
            <a:r>
              <a:rPr lang="ru-RU" dirty="0">
                <a:solidFill>
                  <a:schemeClr val="accent6"/>
                </a:solidFill>
              </a:rPr>
              <a:t>картинка с ростом графика </a:t>
            </a:r>
            <a:r>
              <a:rPr lang="en-US" dirty="0">
                <a:solidFill>
                  <a:schemeClr val="accent6"/>
                </a:solidFill>
              </a:rPr>
              <a:t>WAL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76C098-6FE7-2A40-BA86-24EE71037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449424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Реплицируется редко обновляемая таблица(ы), например, справочник, по которой </a:t>
            </a:r>
            <a:r>
              <a:rPr lang="ru-RU" sz="1800" dirty="0" err="1"/>
              <a:t>апдейты</a:t>
            </a:r>
            <a:r>
              <a:rPr lang="ru-RU" sz="1800" dirty="0"/>
              <a:t> приходят редко или не приходят вообще. В БД при этом параллельно существуют другие таблицы активной записью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heartbeat </a:t>
            </a:r>
            <a:r>
              <a:rPr lang="ru-RU" sz="1600" dirty="0"/>
              <a:t>таблицу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solidFill>
                  <a:schemeClr val="accent6"/>
                </a:solidFill>
              </a:rPr>
              <a:t>Важно добавить ее в список реплицируемых таблиц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48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4618202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редко обновляемых таблиц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49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9A14751-4376-4E4E-964F-A19BD2EBC4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2783" t="-40894" r="-2859" b="-64238"/>
          <a:stretch/>
        </p:blipFill>
        <p:spPr>
          <a:xfrm>
            <a:off x="515938" y="1104900"/>
            <a:ext cx="11168062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4931763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</a:t>
            </a:r>
            <a:r>
              <a:rPr lang="en-US" dirty="0"/>
              <a:t>read-only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05A84-3D56-A243-9A44-5C0119A556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DEDB0E-58B4-6146-AF40-E326BB9539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50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Репликация долго не работала и </a:t>
            </a:r>
            <a:r>
              <a:rPr lang="en-US" sz="1800" dirty="0"/>
              <a:t>WAL </a:t>
            </a:r>
            <a:r>
              <a:rPr lang="ru-RU" sz="1800" dirty="0"/>
              <a:t>занял все свободное место. БД перешла в </a:t>
            </a:r>
            <a:r>
              <a:rPr lang="en-US" sz="1800" dirty="0"/>
              <a:t>RO</a:t>
            </a:r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Настроить параметр </a:t>
            </a:r>
            <a:r>
              <a:rPr lang="en-US" sz="1600" b="1" dirty="0" err="1"/>
              <a:t>max_slot_wal_keep_size</a:t>
            </a:r>
            <a:r>
              <a:rPr lang="en-US" sz="1600" dirty="0"/>
              <a:t>, </a:t>
            </a:r>
            <a:r>
              <a:rPr lang="ru-RU" sz="1600" dirty="0"/>
              <a:t>чтобы ограничить размер </a:t>
            </a:r>
            <a:r>
              <a:rPr lang="en-US" sz="1600" dirty="0"/>
              <a:t>WAL’</a:t>
            </a:r>
            <a:r>
              <a:rPr lang="ru-RU" sz="1600" dirty="0"/>
              <a:t>а, который удерживается слотом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избежать </a:t>
            </a:r>
            <a:r>
              <a:rPr lang="en-US" dirty="0"/>
              <a:t>read-only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581983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техническое состояние репликации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792C-21DE-9E4A-A38D-73DFBACCB6A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9AA6EE-394A-4547-B6BC-11A294212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6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техническое состояние репликации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Мониторинг статуса слота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Мониторинг лага слота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accent6"/>
                </a:solidFill>
              </a:rPr>
              <a:t>*</a:t>
            </a:r>
            <a:r>
              <a:rPr lang="ru-RU" sz="1600" dirty="0">
                <a:solidFill>
                  <a:schemeClr val="accent6"/>
                </a:solidFill>
              </a:rPr>
              <a:t> Мониторинг общего объема занимаемого места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922341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54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FCB9F-98C2-0E48-B6FC-799537FD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07" y="2969683"/>
            <a:ext cx="10117586" cy="15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630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55</a:t>
            </a:fld>
            <a:endParaRPr lang="en-RU" dirty="0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18ABA1-42E0-284E-A809-1720E4EFBD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FCB9F-98C2-0E48-B6FC-799537FDF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207" y="2969683"/>
            <a:ext cx="10117586" cy="1515533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9C74AB6-059B-F343-9016-62B9525BE25F}"/>
              </a:ext>
            </a:extLst>
          </p:cNvPr>
          <p:cNvSpPr/>
          <p:nvPr/>
        </p:nvSpPr>
        <p:spPr>
          <a:xfrm>
            <a:off x="1916391" y="3433011"/>
            <a:ext cx="9124142" cy="275389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3492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</a:t>
            </a:r>
            <a:r>
              <a:rPr lang="ru-RU" sz="1800" dirty="0" err="1"/>
              <a:t>бизнесовое</a:t>
            </a:r>
            <a:r>
              <a:rPr lang="ru-RU" sz="1800" dirty="0"/>
              <a:t> состояние репликации (например, лаг репликации в секундах)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282F5-124B-EC44-93A7-3701AC820A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4F83C8-1E02-554D-941E-DE490105AF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08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</a:t>
            </a:r>
            <a:r>
              <a:rPr lang="ru-RU" sz="1800" dirty="0" err="1"/>
              <a:t>мониторить</a:t>
            </a:r>
            <a:r>
              <a:rPr lang="ru-RU" sz="1800" dirty="0"/>
              <a:t> </a:t>
            </a:r>
            <a:r>
              <a:rPr lang="ru-RU" sz="1800" dirty="0" err="1"/>
              <a:t>бизнесовое</a:t>
            </a:r>
            <a:r>
              <a:rPr lang="ru-RU" sz="1800" dirty="0"/>
              <a:t> состояние репликации (например, лаг репликации в секундах)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ru-RU" sz="1600" dirty="0"/>
              <a:t>Использовать </a:t>
            </a:r>
            <a:r>
              <a:rPr lang="en-US" sz="1600" dirty="0"/>
              <a:t>heartbeat </a:t>
            </a:r>
            <a:r>
              <a:rPr lang="ru-RU" sz="1600" dirty="0"/>
              <a:t>таблицу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понять, что с репликацией все хорошо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225180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6EFF7-E683-8A48-83D7-428C35BE85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A875FFD-E890-5E41-BFC4-C9F15130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TODO: </a:t>
            </a:r>
            <a:r>
              <a:rPr lang="ru-RU" dirty="0">
                <a:solidFill>
                  <a:schemeClr val="accent6"/>
                </a:solidFill>
              </a:rPr>
              <a:t>картинка с лагом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76C098-6FE7-2A40-BA86-24EE71037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Текст 1">
            <a:extLst>
              <a:ext uri="{FF2B5EF4-FFF2-40B4-BE49-F238E27FC236}">
                <a16:creationId xmlns:a16="http://schemas.microsoft.com/office/drawing/2014/main" id="{CB64D5AA-D141-C143-A7C9-6825B67C069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527284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59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чинить данные</a:t>
            </a:r>
          </a:p>
        </p:txBody>
      </p:sp>
    </p:spTree>
    <p:extLst>
      <p:ext uri="{BB962C8B-B14F-4D97-AF65-F5344CB8AC3E}">
        <p14:creationId xmlns:p14="http://schemas.microsoft.com/office/powerpoint/2010/main" val="163079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схема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6</a:t>
            </a:fld>
            <a:endParaRPr lang="en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E51355-6002-E046-9278-AD68BC63FA1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2" t="-1711" r="-13607" b="-992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Текст 1">
            <a:extLst>
              <a:ext uri="{FF2B5EF4-FFF2-40B4-BE49-F238E27FC236}">
                <a16:creationId xmlns:a16="http://schemas.microsoft.com/office/drawing/2014/main" id="{878731F2-504C-8247-8577-6DC0CE62D60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3197621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60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19980" y="1642136"/>
            <a:ext cx="8046687" cy="1413354"/>
          </a:xfrm>
        </p:spPr>
        <p:txBody>
          <a:bodyPr/>
          <a:lstStyle/>
          <a:p>
            <a:r>
              <a:rPr lang="ru-RU" dirty="0"/>
              <a:t>Репликация нестандартных таблиц</a:t>
            </a:r>
          </a:p>
        </p:txBody>
      </p:sp>
    </p:spTree>
    <p:extLst>
      <p:ext uri="{BB962C8B-B14F-4D97-AF65-F5344CB8AC3E}">
        <p14:creationId xmlns:p14="http://schemas.microsoft.com/office/powerpoint/2010/main" val="35363608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61</a:t>
            </a:fld>
            <a:endParaRPr lang="en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52246" y="1184936"/>
            <a:ext cx="8046687" cy="1413354"/>
          </a:xfrm>
        </p:spPr>
        <p:txBody>
          <a:bodyPr/>
          <a:lstStyle/>
          <a:p>
            <a:r>
              <a:rPr lang="ru-RU" dirty="0"/>
              <a:t>Эволюция схем, </a:t>
            </a:r>
            <a:r>
              <a:rPr lang="ru-RU" dirty="0" err="1"/>
              <a:t>шарды</a:t>
            </a:r>
            <a:r>
              <a:rPr lang="ru-RU" dirty="0"/>
              <a:t> и другие нюансы репликации</a:t>
            </a:r>
          </a:p>
        </p:txBody>
      </p:sp>
    </p:spTree>
    <p:extLst>
      <p:ext uri="{BB962C8B-B14F-4D97-AF65-F5344CB8AC3E}">
        <p14:creationId xmlns:p14="http://schemas.microsoft.com/office/powerpoint/2010/main" val="1791295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r>
              <a:rPr lang="ru-RU" sz="1800" dirty="0"/>
              <a:t>Нужно научиться переживать смену мастера </a:t>
            </a:r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пережить смену мастера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867155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Дедупликация</a:t>
            </a:r>
            <a:r>
              <a:rPr lang="ru-RU" dirty="0"/>
              <a:t>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308132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Восстановление данных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180761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Потерянный </a:t>
            </a:r>
            <a:r>
              <a:rPr lang="en-US" dirty="0"/>
              <a:t>DELETE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70870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таблиц без </a:t>
            </a:r>
            <a:r>
              <a:rPr lang="en-US" dirty="0"/>
              <a:t>PK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834601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67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Таблица без </a:t>
            </a:r>
            <a:r>
              <a:rPr lang="en-US" dirty="0"/>
              <a:t>PK</a:t>
            </a:r>
            <a:r>
              <a:rPr lang="ru-RU" dirty="0"/>
              <a:t>, но с </a:t>
            </a:r>
            <a:r>
              <a:rPr lang="en-US" dirty="0"/>
              <a:t>FK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5948238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68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ru-RU" dirty="0" err="1"/>
              <a:t>партиционированных</a:t>
            </a:r>
            <a:r>
              <a:rPr lang="ru-RU" dirty="0"/>
              <a:t> таблиц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9417933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69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</a:t>
            </a:r>
            <a:r>
              <a:rPr lang="en-US" dirty="0" err="1"/>
              <a:t>hypertable</a:t>
            </a:r>
            <a:r>
              <a:rPr lang="en-US" dirty="0"/>
              <a:t> (</a:t>
            </a:r>
            <a:r>
              <a:rPr lang="en-US" dirty="0" err="1"/>
              <a:t>timescaledb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173460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69673" y="1098578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515108" y="1104901"/>
            <a:ext cx="5411386" cy="5245100"/>
          </a:xfrm>
          <a:prstGeom prst="roundRect">
            <a:avLst>
              <a:gd name="adj" fmla="val 230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Дополнительная информация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Попробовать самостоятельно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2"/>
          </p:nvPr>
        </p:nvSpPr>
        <p:spPr>
          <a:xfrm>
            <a:off x="817563" y="1771796"/>
            <a:ext cx="4822841" cy="429212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выполнены с использованием СУБД </a:t>
            </a:r>
            <a:r>
              <a:rPr lang="en-US" sz="1600" dirty="0"/>
              <a:t>PostgreSQL </a:t>
            </a:r>
            <a:r>
              <a:rPr lang="ru-RU" sz="1600" dirty="0"/>
              <a:t>на версиях 15, 16 и 17. Если версия не указана, то по умолчанию подразумевается использование 17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Во всех примерах кластер </a:t>
            </a:r>
            <a:r>
              <a:rPr lang="en-US" sz="1600" dirty="0" err="1"/>
              <a:t>postgres</a:t>
            </a:r>
            <a:r>
              <a:rPr lang="en-US" sz="1600" dirty="0"/>
              <a:t> </a:t>
            </a:r>
            <a:r>
              <a:rPr lang="ru-RU" sz="1600" dirty="0"/>
              <a:t>поднят с помощью </a:t>
            </a:r>
            <a:r>
              <a:rPr lang="en-US" sz="1600" dirty="0" err="1"/>
              <a:t>postgres</a:t>
            </a:r>
            <a:r>
              <a:rPr lang="en-US" sz="1600" dirty="0"/>
              <a:t>-</a:t>
            </a:r>
            <a:r>
              <a:rPr lang="en-US" sz="1600" dirty="0" err="1"/>
              <a:t>zalando</a:t>
            </a:r>
            <a:r>
              <a:rPr lang="en-US" sz="1600" dirty="0"/>
              <a:t>-operator </a:t>
            </a:r>
            <a:r>
              <a:rPr lang="ru-RU" sz="1600" dirty="0"/>
              <a:t>в </a:t>
            </a:r>
            <a:r>
              <a:rPr lang="en-US" sz="1600" dirty="0"/>
              <a:t>k8s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https://github.com/zalando/postgres-operator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ru-RU" sz="1600" dirty="0"/>
              <a:t>Все примеры реализованы в виде </a:t>
            </a:r>
            <a:r>
              <a:rPr lang="en-US" sz="1600" dirty="0"/>
              <a:t>runtime-</a:t>
            </a:r>
            <a:r>
              <a:rPr lang="ru-RU" sz="1600" dirty="0"/>
              <a:t>«обертки» вокруг </a:t>
            </a:r>
            <a:r>
              <a:rPr lang="en-US" sz="1600" dirty="0" err="1"/>
              <a:t>Debezium</a:t>
            </a:r>
            <a:r>
              <a:rPr lang="en-US" sz="1600" dirty="0"/>
              <a:t> Engine, </a:t>
            </a:r>
            <a:r>
              <a:rPr lang="ru-RU" sz="1600" dirty="0"/>
              <a:t>но они также справедливы и для </a:t>
            </a:r>
            <a:r>
              <a:rPr lang="en-US" sz="1600" dirty="0" err="1"/>
              <a:t>kafka</a:t>
            </a:r>
            <a:r>
              <a:rPr lang="en-US" sz="1600" dirty="0"/>
              <a:t>-connect </a:t>
            </a:r>
            <a:r>
              <a:rPr lang="ru-RU" sz="1600" dirty="0"/>
              <a:t>коннектора, </a:t>
            </a:r>
            <a:r>
              <a:rPr lang="en-US" sz="1600" dirty="0" err="1"/>
              <a:t>Debezium</a:t>
            </a:r>
            <a:r>
              <a:rPr lang="en-US" sz="1600" dirty="0"/>
              <a:t> Server </a:t>
            </a:r>
            <a:r>
              <a:rPr lang="ru-RU" sz="1600" dirty="0"/>
              <a:t>и др.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70C20FE-0F3D-4D45-8228-8A6ED213BA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l="-5840" t="-1885" r="-7698" b="-2339"/>
          <a:stretch/>
        </p:blipFill>
        <p:spPr>
          <a:xfrm>
            <a:off x="6360726" y="1992275"/>
            <a:ext cx="4938417" cy="407164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D8445F-B4DE-2970-C499-6F8F94B00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</a:t>
            </a:fld>
            <a:endParaRPr lang="en-RU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Типовая схема</a:t>
            </a: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0ADB2DF8-3F08-EC41-B6D0-18B85C9AA165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13030412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70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таблиц с </a:t>
            </a:r>
            <a:r>
              <a:rPr lang="en-US" dirty="0"/>
              <a:t>TOAST </a:t>
            </a:r>
            <a:r>
              <a:rPr lang="ru-RU" dirty="0"/>
              <a:t>полями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21369957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71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получить </a:t>
            </a:r>
            <a:r>
              <a:rPr lang="en-US" dirty="0"/>
              <a:t>diff 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4942047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72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по транзакциям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7209119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73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схем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074792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74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Роутинг</a:t>
            </a:r>
            <a:r>
              <a:rPr lang="ru-RU" dirty="0"/>
              <a:t> данных от </a:t>
            </a:r>
            <a:r>
              <a:rPr lang="ru-RU" dirty="0" err="1"/>
              <a:t>шардов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42369495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75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endParaRPr lang="ru-RU" dirty="0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7828757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3E33F53-CDF8-63EC-A6EA-3C75984283D1}"/>
              </a:ext>
            </a:extLst>
          </p:cNvPr>
          <p:cNvSpPr/>
          <p:nvPr/>
        </p:nvSpPr>
        <p:spPr>
          <a:xfrm>
            <a:off x="6150623" y="2206932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BD9AD43F-B00F-9053-D6CE-825984990974}"/>
              </a:ext>
            </a:extLst>
          </p:cNvPr>
          <p:cNvSpPr/>
          <p:nvPr/>
        </p:nvSpPr>
        <p:spPr>
          <a:xfrm>
            <a:off x="496058" y="2213255"/>
            <a:ext cx="5411386" cy="2874134"/>
          </a:xfrm>
          <a:prstGeom prst="roundRect">
            <a:avLst>
              <a:gd name="adj" fmla="val 4998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35" name="Текст 34"/>
          <p:cNvSpPr>
            <a:spLocks noGrp="1"/>
          </p:cNvSpPr>
          <p:nvPr>
            <p:ph type="body" sz="quarter" idx="21"/>
          </p:nvPr>
        </p:nvSpPr>
        <p:spPr>
          <a:xfrm>
            <a:off x="817563" y="2877744"/>
            <a:ext cx="4746625" cy="889619"/>
          </a:xfrm>
        </p:spPr>
        <p:txBody>
          <a:bodyPr/>
          <a:lstStyle/>
          <a:p>
            <a:endParaRPr lang="ru-RU" sz="1800" dirty="0"/>
          </a:p>
        </p:txBody>
      </p:sp>
      <p:sp>
        <p:nvSpPr>
          <p:cNvPr id="36" name="Текст 35"/>
          <p:cNvSpPr>
            <a:spLocks noGrp="1"/>
          </p:cNvSpPr>
          <p:nvPr>
            <p:ph type="body" sz="quarter" idx="24"/>
          </p:nvPr>
        </p:nvSpPr>
        <p:spPr>
          <a:xfrm>
            <a:off x="6461540" y="2877744"/>
            <a:ext cx="5016815" cy="889619"/>
          </a:xfrm>
        </p:spPr>
        <p:txBody>
          <a:bodyPr/>
          <a:lstStyle/>
          <a:p>
            <a:pPr marL="285750" indent="-285750">
              <a:buFontTx/>
              <a:buChar char="-"/>
            </a:pPr>
            <a:endParaRPr lang="ru-RU" sz="16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8435517-5F1D-E88D-179B-0DF9D545E8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76</a:t>
            </a:fld>
            <a:endParaRPr lang="en-RU" dirty="0"/>
          </a:p>
        </p:txBody>
      </p:sp>
      <p:sp>
        <p:nvSpPr>
          <p:cNvPr id="30" name="Заголовок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Нюансы эволюции схемы в </a:t>
            </a:r>
            <a:r>
              <a:rPr lang="ru-RU" dirty="0" err="1"/>
              <a:t>шардах</a:t>
            </a:r>
            <a:r>
              <a:rPr lang="ru-RU" dirty="0"/>
              <a:t> (</a:t>
            </a:r>
            <a:r>
              <a:rPr lang="ru-RU" dirty="0" err="1"/>
              <a:t>кастомный</a:t>
            </a:r>
            <a:r>
              <a:rPr lang="ru-RU" dirty="0"/>
              <a:t> трансформ)</a:t>
            </a:r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0"/>
          </p:nvPr>
        </p:nvSpPr>
        <p:spPr>
          <a:xfrm>
            <a:off x="817563" y="2498092"/>
            <a:ext cx="3735186" cy="298734"/>
          </a:xfrm>
        </p:spPr>
        <p:txBody>
          <a:bodyPr/>
          <a:lstStyle/>
          <a:p>
            <a:r>
              <a:rPr lang="ru-RU" sz="2400" dirty="0"/>
              <a:t>Задача</a:t>
            </a:r>
            <a:endParaRPr lang="ru-RU" dirty="0"/>
          </a:p>
        </p:txBody>
      </p:sp>
      <p:sp>
        <p:nvSpPr>
          <p:cNvPr id="32" name="Текст 31"/>
          <p:cNvSpPr>
            <a:spLocks noGrp="1"/>
          </p:cNvSpPr>
          <p:nvPr>
            <p:ph type="body" sz="quarter" idx="11"/>
          </p:nvPr>
        </p:nvSpPr>
        <p:spPr>
          <a:xfrm>
            <a:off x="6462326" y="2498092"/>
            <a:ext cx="3735186" cy="298734"/>
          </a:xfrm>
        </p:spPr>
        <p:txBody>
          <a:bodyPr/>
          <a:lstStyle/>
          <a:p>
            <a:r>
              <a:rPr lang="ru-RU" sz="2400" dirty="0"/>
              <a:t>Решение</a:t>
            </a:r>
          </a:p>
        </p:txBody>
      </p:sp>
      <p:sp>
        <p:nvSpPr>
          <p:cNvPr id="16" name="Текст 1">
            <a:extLst>
              <a:ext uri="{FF2B5EF4-FFF2-40B4-BE49-F238E27FC236}">
                <a16:creationId xmlns:a16="http://schemas.microsoft.com/office/drawing/2014/main" id="{C042E82D-613D-E946-AC5E-5053E8B075B3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Надежность и мониторинг</a:t>
            </a:r>
          </a:p>
        </p:txBody>
      </p:sp>
    </p:spTree>
    <p:extLst>
      <p:ext uri="{BB962C8B-B14F-4D97-AF65-F5344CB8AC3E}">
        <p14:creationId xmlns:p14="http://schemas.microsoft.com/office/powerpoint/2010/main" val="32631335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118A415F-3AE0-2419-718C-37828BA05424}"/>
              </a:ext>
            </a:extLst>
          </p:cNvPr>
          <p:cNvSpPr/>
          <p:nvPr/>
        </p:nvSpPr>
        <p:spPr>
          <a:xfrm>
            <a:off x="6477991" y="1066801"/>
            <a:ext cx="5000364" cy="5029200"/>
          </a:xfrm>
          <a:prstGeom prst="roundRect">
            <a:avLst>
              <a:gd name="adj" fmla="val 6869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ru-RU" sz="1400" dirty="0" err="1">
              <a:ea typeface="MTS Text" panose="020B0306020102020303" pitchFamily="34" charset="0"/>
              <a:cs typeface="Arial" charset="0"/>
            </a:endParaRPr>
          </a:p>
        </p:txBody>
      </p:sp>
      <p:sp>
        <p:nvSpPr>
          <p:cNvPr id="29" name="Рисунок 28"/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5249EFE-9D68-F09E-BEBC-11BC4F2D0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7E88AC1-0904-3C47-875C-3F6E82802988}" type="slidenum">
              <a:rPr lang="en-RU" smtClean="0"/>
              <a:pPr/>
              <a:t>77</a:t>
            </a:fld>
            <a:endParaRPr lang="en-RU" dirty="0"/>
          </a:p>
        </p:txBody>
      </p:sp>
      <p:sp>
        <p:nvSpPr>
          <p:cNvPr id="28" name="Текст 2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7" name="Заголовок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30" name="Текст 2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" name="Текст 3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03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8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условия репликации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"/>
          </p:nvPr>
        </p:nvSpPr>
        <p:spPr>
          <a:xfrm>
            <a:off x="11478355" y="6504739"/>
            <a:ext cx="515937" cy="181885"/>
          </a:xfrm>
        </p:spPr>
        <p:txBody>
          <a:bodyPr/>
          <a:lstStyle/>
          <a:p>
            <a:pPr defTabSz="430123"/>
            <a:fld id="{A7E88AC1-0904-3C47-875C-3F6E82802988}" type="slidenum">
              <a:rPr lang="en-RU" smtClean="0"/>
              <a:pPr defTabSz="430123"/>
              <a:t>9</a:t>
            </a:fld>
            <a:endParaRPr lang="en-RU" dirty="0"/>
          </a:p>
        </p:txBody>
      </p:sp>
      <p:sp>
        <p:nvSpPr>
          <p:cNvPr id="4" name="Рисунок 3"/>
          <p:cNvSpPr>
            <a:spLocks noGrp="1"/>
          </p:cNvSpPr>
          <p:nvPr>
            <p:ph type="pic" sz="quarter" idx="10"/>
          </p:nvPr>
        </p:nvSpPr>
        <p:spPr>
          <a:noFill/>
        </p:spPr>
        <p:txBody>
          <a:bodyPr/>
          <a:lstStyle/>
          <a:p>
            <a:endParaRPr lang="ru-RU"/>
          </a:p>
        </p:txBody>
      </p:sp>
      <p:sp>
        <p:nvSpPr>
          <p:cNvPr id="5" name="Текст 1">
            <a:extLst>
              <a:ext uri="{FF2B5EF4-FFF2-40B4-BE49-F238E27FC236}">
                <a16:creationId xmlns:a16="http://schemas.microsoft.com/office/drawing/2014/main" id="{935241A1-A9AE-1E43-BA0A-D2F0F1ABF821}"/>
              </a:ext>
            </a:extLst>
          </p:cNvPr>
          <p:cNvSpPr txBox="1">
            <a:spLocks/>
          </p:cNvSpPr>
          <p:nvPr/>
        </p:nvSpPr>
        <p:spPr>
          <a:xfrm>
            <a:off x="508864" y="161991"/>
            <a:ext cx="10759604" cy="290485"/>
          </a:xfrm>
          <a:prstGeom prst="roundRect">
            <a:avLst>
              <a:gd name="adj" fmla="val 4692"/>
            </a:avLst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67502" rtl="0" eaLnBrk="1" latinLnBrk="0" hangingPunct="1">
              <a:spcBef>
                <a:spcPct val="20000"/>
              </a:spcBef>
              <a:buFontTx/>
              <a:buNone/>
              <a:defRPr lang="ru-RU" sz="1200" kern="1200" dirty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83751" indent="0" algn="l" defTabSz="967502" rtl="0" eaLnBrk="1" latinLnBrk="0" hangingPunct="1">
              <a:spcBef>
                <a:spcPct val="20000"/>
              </a:spcBef>
              <a:buFontTx/>
              <a:buNone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7501" indent="0" algn="l" defTabSz="967502" rtl="0" eaLnBrk="1" latinLnBrk="0" hangingPunct="1">
              <a:spcBef>
                <a:spcPct val="20000"/>
              </a:spcBef>
              <a:buFontTx/>
              <a:buNone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51253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5004" indent="0" algn="l" defTabSz="967502" rtl="0" eaLnBrk="1" latinLnBrk="0" hangingPunct="1">
              <a:spcBef>
                <a:spcPct val="20000"/>
              </a:spcBef>
              <a:buFontTx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60631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4438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28133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1885" indent="-241877" algn="l" defTabSz="9675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/>
              <a:t>Проблемы и решения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27E07E-9D82-514B-AD23-F05A338E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407"/>
          <a:stretch/>
        </p:blipFill>
        <p:spPr>
          <a:xfrm>
            <a:off x="2068072" y="1197747"/>
            <a:ext cx="7641187" cy="5059405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CECE9B78-69B4-B344-8DEF-D3F75106C80D}"/>
              </a:ext>
            </a:extLst>
          </p:cNvPr>
          <p:cNvSpPr/>
          <p:nvPr/>
        </p:nvSpPr>
        <p:spPr>
          <a:xfrm>
            <a:off x="2152995" y="1753985"/>
            <a:ext cx="4189615" cy="1828800"/>
          </a:xfrm>
          <a:prstGeom prst="frame">
            <a:avLst>
              <a:gd name="adj1" fmla="val 1591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err="1">
              <a:ln w="12700">
                <a:solidFill>
                  <a:srgbClr val="FF0000"/>
                </a:solidFill>
              </a:ln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66812"/>
      </p:ext>
    </p:extLst>
  </p:cSld>
  <p:clrMapOvr>
    <a:masterClrMapping/>
  </p:clrMapOvr>
</p:sld>
</file>

<file path=ppt/theme/theme1.xml><?xml version="1.0" encoding="utf-8"?>
<a:theme xmlns:a="http://schemas.openxmlformats.org/drawingml/2006/main" name="5_Титульные слайды и разделы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2.xml><?xml version="1.0" encoding="utf-8"?>
<a:theme xmlns:a="http://schemas.openxmlformats.org/drawingml/2006/main" name="Контентные слайды: Светлый фон">
  <a:themeElements>
    <a:clrScheme name="Tech Bootcamp">
      <a:dk1>
        <a:srgbClr val="000000"/>
      </a:dk1>
      <a:lt1>
        <a:srgbClr val="FFFFFF"/>
      </a:lt1>
      <a:dk2>
        <a:srgbClr val="48495A"/>
      </a:dk2>
      <a:lt2>
        <a:srgbClr val="D5D3D8"/>
      </a:lt2>
      <a:accent1>
        <a:srgbClr val="E0E0DE"/>
      </a:accent1>
      <a:accent2>
        <a:srgbClr val="F4F4F4"/>
      </a:accent2>
      <a:accent3>
        <a:srgbClr val="FFB3A2"/>
      </a:accent3>
      <a:accent4>
        <a:srgbClr val="9557E5"/>
      </a:accent4>
      <a:accent5>
        <a:srgbClr val="007EE8"/>
      </a:accent5>
      <a:accent6>
        <a:srgbClr val="F6363C"/>
      </a:accent6>
      <a:hlink>
        <a:srgbClr val="007EE8"/>
      </a:hlink>
      <a:folHlink>
        <a:srgbClr val="A9A9A9"/>
      </a:folHlink>
    </a:clrScheme>
    <a:fontScheme name="Другая 4">
      <a:majorFont>
        <a:latin typeface="MTS Wide Medium"/>
        <a:ea typeface=""/>
        <a:cs typeface=""/>
      </a:majorFont>
      <a:minorFont>
        <a:latin typeface="MT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9525">
          <a:noFill/>
        </a:ln>
      </a:spPr>
      <a:bodyPr lIns="0" tIns="0" rIns="0" bIns="0" rtlCol="0" anchor="ctr"/>
      <a:lstStyle>
        <a:defPPr algn="ctr">
          <a:defRPr sz="1400" dirty="0" err="1" smtClean="0">
            <a:solidFill>
              <a:schemeClr val="tx1"/>
            </a:solidFill>
            <a:ea typeface="Arial" charset="0"/>
            <a:cs typeface="Arial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headEnd type="none" w="med" len="me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fault Theme" id="{334D0C1A-514E-0440-A6C1-12D06AEE0E8F}" vid="{3D2ED8D7-6BB6-EE43-A177-AE2CD9A63D2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30439</TotalTime>
  <Words>1924</Words>
  <Application>Microsoft Macintosh PowerPoint</Application>
  <PresentationFormat>Widescreen</PresentationFormat>
  <Paragraphs>490</Paragraphs>
  <Slides>77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MTS Wide</vt:lpstr>
      <vt:lpstr>Arial</vt:lpstr>
      <vt:lpstr>MTS Wide Medium</vt:lpstr>
      <vt:lpstr>MTS Text</vt:lpstr>
      <vt:lpstr>MTS Text Medium</vt:lpstr>
      <vt:lpstr>5_Титульные слайды и разделы</vt:lpstr>
      <vt:lpstr>Контентные слайды: Светлый фон</vt:lpstr>
      <vt:lpstr>Debezium: проблемы и способы их решения</vt:lpstr>
      <vt:lpstr>PowerPoint Presentation</vt:lpstr>
      <vt:lpstr>Оглавление</vt:lpstr>
      <vt:lpstr>Что такое “CDC” </vt:lpstr>
      <vt:lpstr>Проблемы и решения</vt:lpstr>
      <vt:lpstr>Типовая схема</vt:lpstr>
      <vt:lpstr>Типовая схема</vt:lpstr>
      <vt:lpstr>Начальные условия репликации</vt:lpstr>
      <vt:lpstr>Начальные условия репликации</vt:lpstr>
      <vt:lpstr>Начальные условия репликации</vt:lpstr>
      <vt:lpstr>Начальные условия репликации</vt:lpstr>
      <vt:lpstr>Initial snapshots</vt:lpstr>
      <vt:lpstr>Начальный snapshot таблицы</vt:lpstr>
      <vt:lpstr>Начальный snapshot таблицы</vt:lpstr>
      <vt:lpstr>Изменение списка реплицируемых таблиц</vt:lpstr>
      <vt:lpstr>Изменение списка реплицируемых таблиц</vt:lpstr>
      <vt:lpstr>Как избежать бесконечных снепшотов?</vt:lpstr>
      <vt:lpstr>Как избежать бесконечных снепшотов?</vt:lpstr>
      <vt:lpstr>Ad-hoc snapshots</vt:lpstr>
      <vt:lpstr>Ручное управление снепшотами</vt:lpstr>
      <vt:lpstr>Ручное управление снепшотами</vt:lpstr>
      <vt:lpstr>Ручное управление снепшотами</vt:lpstr>
      <vt:lpstr>Ручное управление снепшотами</vt:lpstr>
      <vt:lpstr>Ручное управление снепшотами</vt:lpstr>
      <vt:lpstr>Длинные транзакции</vt:lpstr>
      <vt:lpstr>Длинные транзакции и горизонт событий</vt:lpstr>
      <vt:lpstr>Длинные транзакции и горизонт событий</vt:lpstr>
      <vt:lpstr>Длинные транзакции и горизонт событий</vt:lpstr>
      <vt:lpstr>Длинные транзакции</vt:lpstr>
      <vt:lpstr>Incremental ad-hoc snapshot</vt:lpstr>
      <vt:lpstr>Incremental ad-hoc snapshot</vt:lpstr>
      <vt:lpstr>Incremental ad-hoc snapshot</vt:lpstr>
      <vt:lpstr>Incremental ad-hoc snapshot без PK</vt:lpstr>
      <vt:lpstr>Incremental ad-hoc snapshot без PK</vt:lpstr>
      <vt:lpstr>Incremental ad-hoc snapshot без PK</vt:lpstr>
      <vt:lpstr>Incremental ad-hoc snapshot без PK</vt:lpstr>
      <vt:lpstr>Долгий процесс снятия снепшота</vt:lpstr>
      <vt:lpstr>Долгий процесс снятия снепшота</vt:lpstr>
      <vt:lpstr>Снепшот не запускается после сигнала</vt:lpstr>
      <vt:lpstr>Снепшот не запускается после сигнала</vt:lpstr>
      <vt:lpstr>Incremental снепшот падает с ошибкой</vt:lpstr>
      <vt:lpstr>Incremental снепшот падает с ошибкой</vt:lpstr>
      <vt:lpstr>Как снизить нагрузку от снепшотов</vt:lpstr>
      <vt:lpstr>Как снизить нагрузку от снепшотов</vt:lpstr>
      <vt:lpstr>Надежность и мониторинг</vt:lpstr>
      <vt:lpstr>Репликация редко обновляемых таблиц</vt:lpstr>
      <vt:lpstr>TODO: картинка с ростом графика WAL</vt:lpstr>
      <vt:lpstr>Репликация редко обновляемых таблиц</vt:lpstr>
      <vt:lpstr>Репликация редко обновляемых таблиц</vt:lpstr>
      <vt:lpstr>Как избежать read-only</vt:lpstr>
      <vt:lpstr>Как избежать read-only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Как понять, что с репликацией все хорошо</vt:lpstr>
      <vt:lpstr>TODO: картинка с лагом</vt:lpstr>
      <vt:lpstr>Как чинить данные</vt:lpstr>
      <vt:lpstr>Репликация нестандартных таблиц</vt:lpstr>
      <vt:lpstr>Эволюция схем, шарды и другие нюансы репликации</vt:lpstr>
      <vt:lpstr>Как пережить смену мастера</vt:lpstr>
      <vt:lpstr>Дедупликация данных</vt:lpstr>
      <vt:lpstr>Восстановление данных</vt:lpstr>
      <vt:lpstr>Потерянный DELETE</vt:lpstr>
      <vt:lpstr>Репликация таблиц без PK</vt:lpstr>
      <vt:lpstr>Таблица без PK, но с FK</vt:lpstr>
      <vt:lpstr>Репликация партиционированных таблиц</vt:lpstr>
      <vt:lpstr>Репликация hypertable (timescaledb)</vt:lpstr>
      <vt:lpstr>Репликация таблиц с TOAST полями</vt:lpstr>
      <vt:lpstr>Как получить diff </vt:lpstr>
      <vt:lpstr>Репликация по транзакциям</vt:lpstr>
      <vt:lpstr>Эволюция схем</vt:lpstr>
      <vt:lpstr>Роутинг данных от шардов</vt:lpstr>
      <vt:lpstr>Нюансы эволюции схемы в шардах</vt:lpstr>
      <vt:lpstr>Нюансы эволюции схемы в шардах (кастомный трансформ)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Никита Рьянов</cp:lastModifiedBy>
  <cp:revision>921</cp:revision>
  <cp:lastPrinted>2017-08-06T18:41:35Z</cp:lastPrinted>
  <dcterms:created xsi:type="dcterms:W3CDTF">2017-08-04T16:03:42Z</dcterms:created>
  <dcterms:modified xsi:type="dcterms:W3CDTF">2025-09-22T22:47:39Z</dcterms:modified>
</cp:coreProperties>
</file>